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trictFirstAndLastChars="0" saveSubsetFonts="1" autoCompressPictures="0">
  <p:sldMasterIdLst>
    <p:sldMasterId id="2147483732" r:id="rId1"/>
  </p:sldMasterIdLst>
  <p:notesMasterIdLst>
    <p:notesMasterId r:id="rId96"/>
  </p:notesMasterIdLst>
  <p:handoutMasterIdLst>
    <p:handoutMasterId r:id="rId97"/>
  </p:handoutMasterIdLst>
  <p:sldIdLst>
    <p:sldId id="257" r:id="rId2"/>
    <p:sldId id="464" r:id="rId3"/>
    <p:sldId id="258" r:id="rId4"/>
    <p:sldId id="259" r:id="rId5"/>
    <p:sldId id="582" r:id="rId6"/>
    <p:sldId id="260" r:id="rId7"/>
    <p:sldId id="490" r:id="rId8"/>
    <p:sldId id="491" r:id="rId9"/>
    <p:sldId id="492" r:id="rId10"/>
    <p:sldId id="466" r:id="rId11"/>
    <p:sldId id="485" r:id="rId12"/>
    <p:sldId id="486" r:id="rId13"/>
    <p:sldId id="467" r:id="rId14"/>
    <p:sldId id="468" r:id="rId15"/>
    <p:sldId id="469" r:id="rId16"/>
    <p:sldId id="570" r:id="rId17"/>
    <p:sldId id="487" r:id="rId18"/>
    <p:sldId id="470" r:id="rId19"/>
    <p:sldId id="471" r:id="rId20"/>
    <p:sldId id="472" r:id="rId21"/>
    <p:sldId id="481" r:id="rId22"/>
    <p:sldId id="525" r:id="rId23"/>
    <p:sldId id="526" r:id="rId24"/>
    <p:sldId id="483" r:id="rId25"/>
    <p:sldId id="567" r:id="rId26"/>
    <p:sldId id="571" r:id="rId27"/>
    <p:sldId id="560" r:id="rId28"/>
    <p:sldId id="568" r:id="rId29"/>
    <p:sldId id="473" r:id="rId30"/>
    <p:sldId id="531" r:id="rId31"/>
    <p:sldId id="489" r:id="rId32"/>
    <p:sldId id="475" r:id="rId33"/>
    <p:sldId id="583" r:id="rId34"/>
    <p:sldId id="512" r:id="rId35"/>
    <p:sldId id="527" r:id="rId36"/>
    <p:sldId id="529" r:id="rId37"/>
    <p:sldId id="495" r:id="rId38"/>
    <p:sldId id="514" r:id="rId39"/>
    <p:sldId id="515" r:id="rId40"/>
    <p:sldId id="482" r:id="rId41"/>
    <p:sldId id="569" r:id="rId42"/>
    <p:sldId id="532" r:id="rId43"/>
    <p:sldId id="533" r:id="rId44"/>
    <p:sldId id="534" r:id="rId45"/>
    <p:sldId id="557" r:id="rId46"/>
    <p:sldId id="545" r:id="rId47"/>
    <p:sldId id="558" r:id="rId48"/>
    <p:sldId id="550" r:id="rId49"/>
    <p:sldId id="551" r:id="rId50"/>
    <p:sldId id="575" r:id="rId51"/>
    <p:sldId id="561" r:id="rId52"/>
    <p:sldId id="572" r:id="rId53"/>
    <p:sldId id="562" r:id="rId54"/>
    <p:sldId id="563" r:id="rId55"/>
    <p:sldId id="576" r:id="rId56"/>
    <p:sldId id="564" r:id="rId57"/>
    <p:sldId id="574" r:id="rId58"/>
    <p:sldId id="565" r:id="rId59"/>
    <p:sldId id="566" r:id="rId60"/>
    <p:sldId id="585" r:id="rId61"/>
    <p:sldId id="461" r:id="rId62"/>
    <p:sldId id="256" r:id="rId63"/>
    <p:sldId id="267" r:id="rId64"/>
    <p:sldId id="266" r:id="rId65"/>
    <p:sldId id="265" r:id="rId66"/>
    <p:sldId id="577" r:id="rId67"/>
    <p:sldId id="268" r:id="rId68"/>
    <p:sldId id="269" r:id="rId69"/>
    <p:sldId id="272" r:id="rId70"/>
    <p:sldId id="274" r:id="rId71"/>
    <p:sldId id="273" r:id="rId72"/>
    <p:sldId id="282" r:id="rId73"/>
    <p:sldId id="271" r:id="rId74"/>
    <p:sldId id="279" r:id="rId75"/>
    <p:sldId id="578" r:id="rId76"/>
    <p:sldId id="277" r:id="rId77"/>
    <p:sldId id="280" r:id="rId78"/>
    <p:sldId id="285" r:id="rId79"/>
    <p:sldId id="588" r:id="rId80"/>
    <p:sldId id="590" r:id="rId81"/>
    <p:sldId id="586" r:id="rId82"/>
    <p:sldId id="281" r:id="rId83"/>
    <p:sldId id="278" r:id="rId84"/>
    <p:sldId id="276" r:id="rId85"/>
    <p:sldId id="587" r:id="rId86"/>
    <p:sldId id="262" r:id="rId87"/>
    <p:sldId id="263" r:id="rId88"/>
    <p:sldId id="286" r:id="rId89"/>
    <p:sldId id="264" r:id="rId90"/>
    <p:sldId id="579" r:id="rId91"/>
    <p:sldId id="288" r:id="rId92"/>
    <p:sldId id="580" r:id="rId93"/>
    <p:sldId id="287" r:id="rId94"/>
    <p:sldId id="581" r:id="rId95"/>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90"/>
    <p:restoredTop sz="94101"/>
  </p:normalViewPr>
  <p:slideViewPr>
    <p:cSldViewPr>
      <p:cViewPr varScale="1">
        <p:scale>
          <a:sx n="108" d="100"/>
          <a:sy n="108" d="100"/>
        </p:scale>
        <p:origin x="232" y="3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1E83CB80-E83B-AF42-BED3-6A77C7E104C4}"/>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latin typeface="Times" panose="02020603050405020304" pitchFamily="18" charset="0"/>
              </a:defRPr>
            </a:lvl1pPr>
          </a:lstStyle>
          <a:p>
            <a:pPr>
              <a:defRPr/>
            </a:pPr>
            <a:endParaRPr lang="en-US" altLang="en-US"/>
          </a:p>
        </p:txBody>
      </p:sp>
      <p:sp>
        <p:nvSpPr>
          <p:cNvPr id="121859" name="Rectangle 3">
            <a:extLst>
              <a:ext uri="{FF2B5EF4-FFF2-40B4-BE49-F238E27FC236}">
                <a16:creationId xmlns:a16="http://schemas.microsoft.com/office/drawing/2014/main" id="{8BDE13A1-7E3E-EA49-8410-EDD2087F0963}"/>
              </a:ext>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Times" panose="02020603050405020304" pitchFamily="18" charset="0"/>
              </a:defRPr>
            </a:lvl1pPr>
          </a:lstStyle>
          <a:p>
            <a:pPr>
              <a:defRPr/>
            </a:pPr>
            <a:endParaRPr lang="en-US" altLang="en-US"/>
          </a:p>
        </p:txBody>
      </p:sp>
      <p:sp>
        <p:nvSpPr>
          <p:cNvPr id="121860" name="Rectangle 4">
            <a:extLst>
              <a:ext uri="{FF2B5EF4-FFF2-40B4-BE49-F238E27FC236}">
                <a16:creationId xmlns:a16="http://schemas.microsoft.com/office/drawing/2014/main" id="{27F028B8-05F2-0C4B-84AF-719385F29ACF}"/>
              </a:ext>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latin typeface="Times" panose="02020603050405020304" pitchFamily="18" charset="0"/>
              </a:defRPr>
            </a:lvl1pPr>
          </a:lstStyle>
          <a:p>
            <a:pPr>
              <a:defRPr/>
            </a:pPr>
            <a:r>
              <a:rPr lang="en-GB" altLang="en-US"/>
              <a:t>Prof Graham Turpin          @          Copyright</a:t>
            </a:r>
          </a:p>
        </p:txBody>
      </p:sp>
      <p:sp>
        <p:nvSpPr>
          <p:cNvPr id="121861" name="Rectangle 5">
            <a:extLst>
              <a:ext uri="{FF2B5EF4-FFF2-40B4-BE49-F238E27FC236}">
                <a16:creationId xmlns:a16="http://schemas.microsoft.com/office/drawing/2014/main" id="{7D603644-E8F4-8342-AD0B-DB67086CA0D1}"/>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7D0CD2D9-AEAD-DE47-B7B0-BD4827E423F7}"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6037530-AEB2-1443-BB33-4CD3714EB987}"/>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latin typeface="Times" panose="02020603050405020304" pitchFamily="18" charset="0"/>
              </a:defRPr>
            </a:lvl1pPr>
          </a:lstStyle>
          <a:p>
            <a:pPr>
              <a:defRPr/>
            </a:pPr>
            <a:endParaRPr lang="en-US" altLang="en-US"/>
          </a:p>
        </p:txBody>
      </p:sp>
      <p:sp>
        <p:nvSpPr>
          <p:cNvPr id="9219" name="Rectangle 3">
            <a:extLst>
              <a:ext uri="{FF2B5EF4-FFF2-40B4-BE49-F238E27FC236}">
                <a16:creationId xmlns:a16="http://schemas.microsoft.com/office/drawing/2014/main" id="{6B3C210E-372D-C249-A882-DD5B0C004AF1}"/>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Times" panose="02020603050405020304" pitchFamily="18" charset="0"/>
              </a:defRPr>
            </a:lvl1pPr>
          </a:lstStyle>
          <a:p>
            <a:pPr>
              <a:defRPr/>
            </a:pPr>
            <a:endParaRPr lang="en-US" altLang="en-US"/>
          </a:p>
        </p:txBody>
      </p:sp>
      <p:sp>
        <p:nvSpPr>
          <p:cNvPr id="13316" name="Rectangle 4">
            <a:extLst>
              <a:ext uri="{FF2B5EF4-FFF2-40B4-BE49-F238E27FC236}">
                <a16:creationId xmlns:a16="http://schemas.microsoft.com/office/drawing/2014/main" id="{AA9C96F8-E75A-034D-87F6-875B4FCE7BC1}"/>
              </a:ext>
            </a:extLst>
          </p:cNvPr>
          <p:cNvSpPr>
            <a:spLocks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a:extLst>
              <a:ext uri="{FF2B5EF4-FFF2-40B4-BE49-F238E27FC236}">
                <a16:creationId xmlns:a16="http://schemas.microsoft.com/office/drawing/2014/main" id="{59AA67E8-8593-434C-A629-550A22D7BD0B}"/>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altLang="en-US" noProof="0"/>
              <a:t>Click to edit Master text styles</a:t>
            </a:r>
          </a:p>
          <a:p>
            <a:pPr lvl="1"/>
            <a:r>
              <a:rPr lang="en-GB" altLang="en-US" noProof="0"/>
              <a:t>Second level</a:t>
            </a:r>
          </a:p>
          <a:p>
            <a:pPr lvl="2"/>
            <a:r>
              <a:rPr lang="en-GB" altLang="en-US" noProof="0"/>
              <a:t>Third level</a:t>
            </a:r>
          </a:p>
          <a:p>
            <a:pPr lvl="3"/>
            <a:r>
              <a:rPr lang="en-GB" altLang="en-US" noProof="0"/>
              <a:t>Fourth level</a:t>
            </a:r>
          </a:p>
          <a:p>
            <a:pPr lvl="4"/>
            <a:r>
              <a:rPr lang="en-GB" altLang="en-US" noProof="0"/>
              <a:t>Fifth level</a:t>
            </a:r>
          </a:p>
        </p:txBody>
      </p:sp>
      <p:sp>
        <p:nvSpPr>
          <p:cNvPr id="9222" name="Rectangle 6">
            <a:extLst>
              <a:ext uri="{FF2B5EF4-FFF2-40B4-BE49-F238E27FC236}">
                <a16:creationId xmlns:a16="http://schemas.microsoft.com/office/drawing/2014/main" id="{848FD693-A90E-FA43-A57A-1636C76EA7D5}"/>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latin typeface="Times" panose="02020603050405020304" pitchFamily="18" charset="0"/>
              </a:defRPr>
            </a:lvl1pPr>
          </a:lstStyle>
          <a:p>
            <a:pPr>
              <a:defRPr/>
            </a:pPr>
            <a:endParaRPr lang="en-US" altLang="en-US"/>
          </a:p>
        </p:txBody>
      </p:sp>
      <p:sp>
        <p:nvSpPr>
          <p:cNvPr id="9223" name="Rectangle 7">
            <a:extLst>
              <a:ext uri="{FF2B5EF4-FFF2-40B4-BE49-F238E27FC236}">
                <a16:creationId xmlns:a16="http://schemas.microsoft.com/office/drawing/2014/main" id="{2DD862D1-711E-3148-92F8-005A3DB6D6E4}"/>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0B6E84C1-1643-1746-B082-BAC1A61EAEA6}"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C5EE26E-BB44-1A4A-B18A-BFE66CA58B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37931725" indent="-37474525">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2E739E4-A6F6-934E-99B9-91CF3E6965E8}" type="slidenum">
              <a:rPr lang="en-GB" altLang="en-US">
                <a:latin typeface="Times" pitchFamily="2" charset="0"/>
                <a:ea typeface="ＭＳ Ｐゴシック" panose="020B0600070205080204" pitchFamily="34" charset="-128"/>
              </a:rPr>
              <a:pPr/>
              <a:t>1</a:t>
            </a:fld>
            <a:endParaRPr lang="en-GB" altLang="en-US">
              <a:latin typeface="Times" pitchFamily="2" charset="0"/>
              <a:ea typeface="ＭＳ Ｐゴシック" panose="020B0600070205080204" pitchFamily="34" charset="-128"/>
            </a:endParaRPr>
          </a:p>
        </p:txBody>
      </p:sp>
      <p:sp>
        <p:nvSpPr>
          <p:cNvPr id="16386" name="Rectangle 2">
            <a:extLst>
              <a:ext uri="{FF2B5EF4-FFF2-40B4-BE49-F238E27FC236}">
                <a16:creationId xmlns:a16="http://schemas.microsoft.com/office/drawing/2014/main" id="{45F4AD53-16A5-BD49-B66C-6F94339C47B8}"/>
              </a:ext>
            </a:extLst>
          </p:cNvPr>
          <p:cNvSpPr>
            <a:spLocks noChangeArrowheads="1" noTextEdit="1"/>
          </p:cNvSpPr>
          <p:nvPr>
            <p:ph type="sldImg"/>
          </p:nvPr>
        </p:nvSpPr>
        <p:spPr>
          <a:ln/>
        </p:spPr>
      </p:sp>
      <p:sp>
        <p:nvSpPr>
          <p:cNvPr id="16387" name="Rectangle 3">
            <a:extLst>
              <a:ext uri="{FF2B5EF4-FFF2-40B4-BE49-F238E27FC236}">
                <a16:creationId xmlns:a16="http://schemas.microsoft.com/office/drawing/2014/main" id="{0DBE1D76-D52E-4641-8D5C-695F0EDF0D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a:extLst>
              <a:ext uri="{FF2B5EF4-FFF2-40B4-BE49-F238E27FC236}">
                <a16:creationId xmlns:a16="http://schemas.microsoft.com/office/drawing/2014/main" id="{897A41A0-07FA-E043-A4EE-0AA8E9A5C37A}"/>
              </a:ext>
            </a:extLst>
          </p:cNvPr>
          <p:cNvSpPr>
            <a:spLocks noGrp="1" noRot="1" noChangeAspect="1" noChangeArrowheads="1" noTextEdit="1"/>
          </p:cNvSpPr>
          <p:nvPr>
            <p:ph type="sldImg"/>
          </p:nvPr>
        </p:nvSpPr>
        <p:spPr>
          <a:ln/>
        </p:spPr>
      </p:sp>
      <p:sp>
        <p:nvSpPr>
          <p:cNvPr id="115714" name="Notes Placeholder 2">
            <a:extLst>
              <a:ext uri="{FF2B5EF4-FFF2-40B4-BE49-F238E27FC236}">
                <a16:creationId xmlns:a16="http://schemas.microsoft.com/office/drawing/2014/main" id="{120D7D80-CF13-8049-B7C0-63320EA6C9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pitchFamily="2" charset="0"/>
              <a:ea typeface="ＭＳ Ｐゴシック" panose="020B0600070205080204" pitchFamily="34" charset="-128"/>
            </a:endParaRPr>
          </a:p>
        </p:txBody>
      </p:sp>
      <p:sp>
        <p:nvSpPr>
          <p:cNvPr id="115715" name="Slide Number Placeholder 3">
            <a:extLst>
              <a:ext uri="{FF2B5EF4-FFF2-40B4-BE49-F238E27FC236}">
                <a16:creationId xmlns:a16="http://schemas.microsoft.com/office/drawing/2014/main" id="{324B8F75-F861-944D-8515-3B8D374AA3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2C0BCEF7-8009-384B-998C-DF41DC1C9B01}" type="slidenum">
              <a:rPr lang="en-GB" altLang="en-US"/>
              <a:pPr/>
              <a:t>92</a:t>
            </a:fld>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0F58CDCB-A92C-7841-8D27-4B2792B54094}"/>
              </a:ext>
            </a:extLst>
          </p:cNvPr>
          <p:cNvSpPr>
            <a:spLocks noGrp="1" noRot="1" noChangeAspect="1" noChangeArrowheads="1" noTextEdit="1"/>
          </p:cNvSpPr>
          <p:nvPr>
            <p:ph type="sldImg"/>
          </p:nvPr>
        </p:nvSpPr>
        <p:spPr>
          <a:ln/>
        </p:spPr>
      </p:sp>
      <p:sp>
        <p:nvSpPr>
          <p:cNvPr id="84994" name="Notes Placeholder 2">
            <a:extLst>
              <a:ext uri="{FF2B5EF4-FFF2-40B4-BE49-F238E27FC236}">
                <a16:creationId xmlns:a16="http://schemas.microsoft.com/office/drawing/2014/main" id="{60627E6A-1545-254B-B5B4-2971571E5B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pitchFamily="2" charset="0"/>
              <a:ea typeface="ＭＳ Ｐゴシック" panose="020B0600070205080204" pitchFamily="34" charset="-128"/>
            </a:endParaRPr>
          </a:p>
        </p:txBody>
      </p:sp>
      <p:sp>
        <p:nvSpPr>
          <p:cNvPr id="84995" name="Slide Number Placeholder 3">
            <a:extLst>
              <a:ext uri="{FF2B5EF4-FFF2-40B4-BE49-F238E27FC236}">
                <a16:creationId xmlns:a16="http://schemas.microsoft.com/office/drawing/2014/main" id="{88059977-83DE-F44B-A610-9229F31F63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367F5BC-36CF-A04E-873C-4014A8B2DD58}" type="slidenum">
              <a:rPr lang="en-GB" altLang="en-US"/>
              <a:pPr/>
              <a:t>67</a:t>
            </a:fld>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a:extLst>
              <a:ext uri="{FF2B5EF4-FFF2-40B4-BE49-F238E27FC236}">
                <a16:creationId xmlns:a16="http://schemas.microsoft.com/office/drawing/2014/main" id="{4B19C4F5-8485-144A-A716-9C227860E3A9}"/>
              </a:ext>
            </a:extLst>
          </p:cNvPr>
          <p:cNvSpPr>
            <a:spLocks noGrp="1" noRot="1" noChangeAspect="1" noChangeArrowheads="1" noTextEdit="1"/>
          </p:cNvSpPr>
          <p:nvPr>
            <p:ph type="sldImg"/>
          </p:nvPr>
        </p:nvSpPr>
        <p:spPr>
          <a:ln/>
        </p:spPr>
      </p:sp>
      <p:sp>
        <p:nvSpPr>
          <p:cNvPr id="87042" name="Notes Placeholder 2">
            <a:extLst>
              <a:ext uri="{FF2B5EF4-FFF2-40B4-BE49-F238E27FC236}">
                <a16:creationId xmlns:a16="http://schemas.microsoft.com/office/drawing/2014/main" id="{713250E0-66D8-174F-B310-922FA2DA3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pitchFamily="2" charset="0"/>
              <a:ea typeface="ＭＳ Ｐゴシック" panose="020B0600070205080204" pitchFamily="34" charset="-128"/>
            </a:endParaRPr>
          </a:p>
        </p:txBody>
      </p:sp>
      <p:sp>
        <p:nvSpPr>
          <p:cNvPr id="87043" name="Slide Number Placeholder 3">
            <a:extLst>
              <a:ext uri="{FF2B5EF4-FFF2-40B4-BE49-F238E27FC236}">
                <a16:creationId xmlns:a16="http://schemas.microsoft.com/office/drawing/2014/main" id="{495D5D63-F9F8-D548-A438-C56E59523C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B7612CD-5C56-D147-A728-4633D8DE0434}" type="slidenum">
              <a:rPr lang="en-GB" altLang="en-US"/>
              <a:pPr/>
              <a:t>68</a:t>
            </a:fld>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a:extLst>
              <a:ext uri="{FF2B5EF4-FFF2-40B4-BE49-F238E27FC236}">
                <a16:creationId xmlns:a16="http://schemas.microsoft.com/office/drawing/2014/main" id="{88326EBF-FB51-8E4F-B362-58D258B1FE87}"/>
              </a:ext>
            </a:extLst>
          </p:cNvPr>
          <p:cNvSpPr>
            <a:spLocks noGrp="1" noRot="1" noChangeAspect="1" noChangeArrowheads="1" noTextEdit="1"/>
          </p:cNvSpPr>
          <p:nvPr>
            <p:ph type="sldImg"/>
          </p:nvPr>
        </p:nvSpPr>
        <p:spPr>
          <a:ln/>
        </p:spPr>
      </p:sp>
      <p:sp>
        <p:nvSpPr>
          <p:cNvPr id="89090" name="Notes Placeholder 2">
            <a:extLst>
              <a:ext uri="{FF2B5EF4-FFF2-40B4-BE49-F238E27FC236}">
                <a16:creationId xmlns:a16="http://schemas.microsoft.com/office/drawing/2014/main" id="{E50BF588-0DFB-464F-83D3-3F05E4BEF7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pitchFamily="2" charset="0"/>
              <a:ea typeface="ＭＳ Ｐゴシック" panose="020B0600070205080204" pitchFamily="34" charset="-128"/>
            </a:endParaRPr>
          </a:p>
        </p:txBody>
      </p:sp>
      <p:sp>
        <p:nvSpPr>
          <p:cNvPr id="89091" name="Slide Number Placeholder 3">
            <a:extLst>
              <a:ext uri="{FF2B5EF4-FFF2-40B4-BE49-F238E27FC236}">
                <a16:creationId xmlns:a16="http://schemas.microsoft.com/office/drawing/2014/main" id="{13B68A2E-31F0-6C4A-A443-F6D41D509D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1B1E16C-7A87-3541-BD0C-291D30259420}" type="slidenum">
              <a:rPr lang="en-GB" altLang="en-US"/>
              <a:pPr/>
              <a:t>69</a:t>
            </a:fld>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a:extLst>
              <a:ext uri="{FF2B5EF4-FFF2-40B4-BE49-F238E27FC236}">
                <a16:creationId xmlns:a16="http://schemas.microsoft.com/office/drawing/2014/main" id="{8AD5F020-1400-3E46-8C51-F14CD026D445}"/>
              </a:ext>
            </a:extLst>
          </p:cNvPr>
          <p:cNvSpPr>
            <a:spLocks noGrp="1" noRot="1" noChangeAspect="1" noChangeArrowheads="1" noTextEdit="1"/>
          </p:cNvSpPr>
          <p:nvPr>
            <p:ph type="sldImg"/>
          </p:nvPr>
        </p:nvSpPr>
        <p:spPr>
          <a:ln/>
        </p:spPr>
      </p:sp>
      <p:sp>
        <p:nvSpPr>
          <p:cNvPr id="91138" name="Notes Placeholder 2">
            <a:extLst>
              <a:ext uri="{FF2B5EF4-FFF2-40B4-BE49-F238E27FC236}">
                <a16:creationId xmlns:a16="http://schemas.microsoft.com/office/drawing/2014/main" id="{ABB915FC-9175-4D46-8183-3B8E37251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pitchFamily="2" charset="0"/>
              <a:ea typeface="ＭＳ Ｐゴシック" panose="020B0600070205080204" pitchFamily="34" charset="-128"/>
            </a:endParaRPr>
          </a:p>
        </p:txBody>
      </p:sp>
      <p:sp>
        <p:nvSpPr>
          <p:cNvPr id="91139" name="Slide Number Placeholder 3">
            <a:extLst>
              <a:ext uri="{FF2B5EF4-FFF2-40B4-BE49-F238E27FC236}">
                <a16:creationId xmlns:a16="http://schemas.microsoft.com/office/drawing/2014/main" id="{F433711F-29E9-9C46-9608-8C1A52EA81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DE73574-9539-5F4F-A286-BD1E188DFEDB}" type="slidenum">
              <a:rPr lang="en-GB" altLang="en-US"/>
              <a:pPr/>
              <a:t>70</a:t>
            </a:fld>
            <a:endParaRPr lang="en-GB"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a:extLst>
              <a:ext uri="{FF2B5EF4-FFF2-40B4-BE49-F238E27FC236}">
                <a16:creationId xmlns:a16="http://schemas.microsoft.com/office/drawing/2014/main" id="{368D73CD-E33B-A041-8388-D58E35BB8F9B}"/>
              </a:ext>
            </a:extLst>
          </p:cNvPr>
          <p:cNvSpPr>
            <a:spLocks noGrp="1" noRot="1" noChangeAspect="1" noChangeArrowheads="1" noTextEdit="1"/>
          </p:cNvSpPr>
          <p:nvPr>
            <p:ph type="sldImg"/>
          </p:nvPr>
        </p:nvSpPr>
        <p:spPr>
          <a:ln/>
        </p:spPr>
      </p:sp>
      <p:sp>
        <p:nvSpPr>
          <p:cNvPr id="96258" name="Notes Placeholder 2">
            <a:extLst>
              <a:ext uri="{FF2B5EF4-FFF2-40B4-BE49-F238E27FC236}">
                <a16:creationId xmlns:a16="http://schemas.microsoft.com/office/drawing/2014/main" id="{41D37473-4877-6644-86F2-B1FD74726B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pitchFamily="2" charset="0"/>
              <a:ea typeface="ＭＳ Ｐゴシック" panose="020B0600070205080204" pitchFamily="34" charset="-128"/>
            </a:endParaRPr>
          </a:p>
        </p:txBody>
      </p:sp>
      <p:sp>
        <p:nvSpPr>
          <p:cNvPr id="96259" name="Slide Number Placeholder 3">
            <a:extLst>
              <a:ext uri="{FF2B5EF4-FFF2-40B4-BE49-F238E27FC236}">
                <a16:creationId xmlns:a16="http://schemas.microsoft.com/office/drawing/2014/main" id="{79926B95-3802-9541-ADCC-84AB892564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8320CDBE-CF58-F24D-9DB6-325EB2176FAA}" type="slidenum">
              <a:rPr lang="en-GB" altLang="en-US"/>
              <a:pPr/>
              <a:t>74</a:t>
            </a:fld>
            <a:endParaRPr lang="en-GB"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a:extLst>
              <a:ext uri="{FF2B5EF4-FFF2-40B4-BE49-F238E27FC236}">
                <a16:creationId xmlns:a16="http://schemas.microsoft.com/office/drawing/2014/main" id="{78066930-0B28-874D-8318-BE7FC31B81D3}"/>
              </a:ext>
            </a:extLst>
          </p:cNvPr>
          <p:cNvSpPr>
            <a:spLocks noGrp="1" noRot="1" noChangeAspect="1" noChangeArrowheads="1" noTextEdit="1"/>
          </p:cNvSpPr>
          <p:nvPr>
            <p:ph type="sldImg"/>
          </p:nvPr>
        </p:nvSpPr>
        <p:spPr>
          <a:ln/>
        </p:spPr>
      </p:sp>
      <p:sp>
        <p:nvSpPr>
          <p:cNvPr id="101378" name="Notes Placeholder 2">
            <a:extLst>
              <a:ext uri="{FF2B5EF4-FFF2-40B4-BE49-F238E27FC236}">
                <a16:creationId xmlns:a16="http://schemas.microsoft.com/office/drawing/2014/main" id="{17079BD0-B987-CA4D-85D5-5690AAAE30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pitchFamily="2" charset="0"/>
              <a:ea typeface="ＭＳ Ｐゴシック" panose="020B0600070205080204" pitchFamily="34" charset="-128"/>
            </a:endParaRPr>
          </a:p>
        </p:txBody>
      </p:sp>
      <p:sp>
        <p:nvSpPr>
          <p:cNvPr id="101379" name="Slide Number Placeholder 3">
            <a:extLst>
              <a:ext uri="{FF2B5EF4-FFF2-40B4-BE49-F238E27FC236}">
                <a16:creationId xmlns:a16="http://schemas.microsoft.com/office/drawing/2014/main" id="{32429497-FF57-5C42-8000-26FBBB2263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7B9EE5A-91D1-5249-9314-F5E4190C5D5E}" type="slidenum">
              <a:rPr lang="en-GB" altLang="en-US"/>
              <a:pPr/>
              <a:t>78</a:t>
            </a:fld>
            <a:endParaRPr lang="en-GB"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a:extLst>
              <a:ext uri="{FF2B5EF4-FFF2-40B4-BE49-F238E27FC236}">
                <a16:creationId xmlns:a16="http://schemas.microsoft.com/office/drawing/2014/main" id="{606DFB73-4BF6-C147-8ECB-83942DAFB903}"/>
              </a:ext>
            </a:extLst>
          </p:cNvPr>
          <p:cNvSpPr>
            <a:spLocks noGrp="1" noRot="1" noChangeAspect="1" noChangeArrowheads="1" noTextEdit="1"/>
          </p:cNvSpPr>
          <p:nvPr>
            <p:ph type="sldImg"/>
          </p:nvPr>
        </p:nvSpPr>
        <p:spPr>
          <a:ln/>
        </p:spPr>
      </p:sp>
      <p:sp>
        <p:nvSpPr>
          <p:cNvPr id="120834" name="Notes Placeholder 2">
            <a:extLst>
              <a:ext uri="{FF2B5EF4-FFF2-40B4-BE49-F238E27FC236}">
                <a16:creationId xmlns:a16="http://schemas.microsoft.com/office/drawing/2014/main" id="{EE3B0E27-D1FC-324F-8747-53CA663B6F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pitchFamily="2" charset="0"/>
              <a:ea typeface="ＭＳ Ｐゴシック" panose="020B0600070205080204" pitchFamily="34" charset="-128"/>
            </a:endParaRPr>
          </a:p>
        </p:txBody>
      </p:sp>
      <p:sp>
        <p:nvSpPr>
          <p:cNvPr id="120835" name="Slide Number Placeholder 3">
            <a:extLst>
              <a:ext uri="{FF2B5EF4-FFF2-40B4-BE49-F238E27FC236}">
                <a16:creationId xmlns:a16="http://schemas.microsoft.com/office/drawing/2014/main" id="{979DD9ED-53ED-DF4D-B320-B6B7CD5FFB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2AB157D1-5F59-9743-BAF2-2E22A1F01B04}" type="slidenum">
              <a:rPr lang="en-GB" altLang="en-US"/>
              <a:pPr/>
              <a:t>81</a:t>
            </a:fld>
            <a:endParaRPr lang="en-GB"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58143D72-3993-C845-85B5-E76653477661}"/>
              </a:ext>
            </a:extLst>
          </p:cNvPr>
          <p:cNvSpPr>
            <a:spLocks noGrp="1" noRot="1" noChangeAspect="1" noChangeArrowheads="1" noTextEdit="1"/>
          </p:cNvSpPr>
          <p:nvPr>
            <p:ph type="sldImg"/>
          </p:nvPr>
        </p:nvSpPr>
        <p:spPr>
          <a:ln/>
        </p:spPr>
      </p:sp>
      <p:sp>
        <p:nvSpPr>
          <p:cNvPr id="105474" name="Notes Placeholder 2">
            <a:extLst>
              <a:ext uri="{FF2B5EF4-FFF2-40B4-BE49-F238E27FC236}">
                <a16:creationId xmlns:a16="http://schemas.microsoft.com/office/drawing/2014/main" id="{EB5E7169-576A-3147-8E57-8BDEED65E8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pitchFamily="2" charset="0"/>
              <a:ea typeface="ＭＳ Ｐゴシック" panose="020B0600070205080204" pitchFamily="34" charset="-128"/>
            </a:endParaRPr>
          </a:p>
        </p:txBody>
      </p:sp>
      <p:sp>
        <p:nvSpPr>
          <p:cNvPr id="105475" name="Slide Number Placeholder 3">
            <a:extLst>
              <a:ext uri="{FF2B5EF4-FFF2-40B4-BE49-F238E27FC236}">
                <a16:creationId xmlns:a16="http://schemas.microsoft.com/office/drawing/2014/main" id="{27BF4037-071D-5B4F-8BC6-1F1FA4BDBE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262B219-BF94-3143-A5EA-CC1D841FF8D9}" type="slidenum">
              <a:rPr lang="en-GB" altLang="en-US"/>
              <a:pPr/>
              <a:t>82</a:t>
            </a:fld>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a:extLst>
              <a:ext uri="{FF2B5EF4-FFF2-40B4-BE49-F238E27FC236}">
                <a16:creationId xmlns:a16="http://schemas.microsoft.com/office/drawing/2014/main" id="{89DDD3EE-787C-5543-8E6E-AFA90E152670}"/>
              </a:ext>
            </a:extLst>
          </p:cNvPr>
          <p:cNvSpPr>
            <a:spLocks noGrp="1"/>
          </p:cNvSpPr>
          <p:nvPr>
            <p:ph type="dt" sz="half" idx="10"/>
          </p:nvPr>
        </p:nvSpPr>
        <p:spPr/>
        <p:txBody>
          <a:bodyPr/>
          <a:lstStyle>
            <a:lvl1pPr>
              <a:defRPr/>
            </a:lvl1pPr>
          </a:lstStyle>
          <a:p>
            <a:pPr>
              <a:defRPr/>
            </a:pPr>
            <a:fld id="{9D040DB5-A606-3645-BF09-B1CE5EAC5829}" type="datetimeFigureOut">
              <a:rPr lang="en-GB"/>
              <a:pPr>
                <a:defRPr/>
              </a:pPr>
              <a:t>05/08/2021</a:t>
            </a:fld>
            <a:endParaRPr lang="en-GB"/>
          </a:p>
        </p:txBody>
      </p:sp>
      <p:sp>
        <p:nvSpPr>
          <p:cNvPr id="5" name="Footer Placeholder 4">
            <a:extLst>
              <a:ext uri="{FF2B5EF4-FFF2-40B4-BE49-F238E27FC236}">
                <a16:creationId xmlns:a16="http://schemas.microsoft.com/office/drawing/2014/main" id="{62FA518E-4A4F-B347-A639-54D58DD5C26A}"/>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02C00E8E-9BD6-C14E-A373-C5FDD7EE924A}"/>
              </a:ext>
            </a:extLst>
          </p:cNvPr>
          <p:cNvSpPr>
            <a:spLocks noGrp="1"/>
          </p:cNvSpPr>
          <p:nvPr>
            <p:ph type="sldNum" sz="quarter" idx="12"/>
          </p:nvPr>
        </p:nvSpPr>
        <p:spPr/>
        <p:txBody>
          <a:bodyPr/>
          <a:lstStyle>
            <a:lvl1pPr>
              <a:defRPr/>
            </a:lvl1pPr>
          </a:lstStyle>
          <a:p>
            <a:pPr>
              <a:defRPr/>
            </a:pPr>
            <a:fld id="{0D12B618-3EA6-1B48-AD75-F6220F87F53B}" type="slidenum">
              <a:rPr lang="en-GB" altLang="en-US"/>
              <a:pPr>
                <a:defRPr/>
              </a:pPr>
              <a:t>‹#›</a:t>
            </a:fld>
            <a:endParaRPr lang="en-GB" altLang="en-US"/>
          </a:p>
        </p:txBody>
      </p:sp>
    </p:spTree>
    <p:extLst>
      <p:ext uri="{BB962C8B-B14F-4D97-AF65-F5344CB8AC3E}">
        <p14:creationId xmlns:p14="http://schemas.microsoft.com/office/powerpoint/2010/main" val="1272975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B7A6FB4E-6FF1-6F4C-A5D6-FA9889C7FBE1}"/>
              </a:ext>
            </a:extLst>
          </p:cNvPr>
          <p:cNvSpPr>
            <a:spLocks noGrp="1"/>
          </p:cNvSpPr>
          <p:nvPr>
            <p:ph type="dt" sz="half" idx="10"/>
          </p:nvPr>
        </p:nvSpPr>
        <p:spPr/>
        <p:txBody>
          <a:bodyPr/>
          <a:lstStyle>
            <a:lvl1pPr>
              <a:defRPr/>
            </a:lvl1pPr>
          </a:lstStyle>
          <a:p>
            <a:pPr>
              <a:defRPr/>
            </a:pPr>
            <a:fld id="{39B5A119-01DF-0445-99ED-B09AC8C7E232}" type="datetimeFigureOut">
              <a:rPr lang="en-GB"/>
              <a:pPr>
                <a:defRPr/>
              </a:pPr>
              <a:t>05/08/2021</a:t>
            </a:fld>
            <a:endParaRPr lang="en-GB"/>
          </a:p>
        </p:txBody>
      </p:sp>
      <p:sp>
        <p:nvSpPr>
          <p:cNvPr id="5" name="Footer Placeholder 4">
            <a:extLst>
              <a:ext uri="{FF2B5EF4-FFF2-40B4-BE49-F238E27FC236}">
                <a16:creationId xmlns:a16="http://schemas.microsoft.com/office/drawing/2014/main" id="{8BDF4925-B689-4341-8C06-786BCF0AB45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EB08D048-69C2-1348-BCE0-72BBE82CF7BE}"/>
              </a:ext>
            </a:extLst>
          </p:cNvPr>
          <p:cNvSpPr>
            <a:spLocks noGrp="1"/>
          </p:cNvSpPr>
          <p:nvPr>
            <p:ph type="sldNum" sz="quarter" idx="12"/>
          </p:nvPr>
        </p:nvSpPr>
        <p:spPr/>
        <p:txBody>
          <a:bodyPr/>
          <a:lstStyle>
            <a:lvl1pPr>
              <a:defRPr/>
            </a:lvl1pPr>
          </a:lstStyle>
          <a:p>
            <a:pPr>
              <a:defRPr/>
            </a:pPr>
            <a:fld id="{BF6C0B9F-7724-A947-9829-A309A7FDE94C}" type="slidenum">
              <a:rPr lang="en-GB" altLang="en-US"/>
              <a:pPr>
                <a:defRPr/>
              </a:pPr>
              <a:t>‹#›</a:t>
            </a:fld>
            <a:endParaRPr lang="en-GB" altLang="en-US"/>
          </a:p>
        </p:txBody>
      </p:sp>
    </p:spTree>
    <p:extLst>
      <p:ext uri="{BB962C8B-B14F-4D97-AF65-F5344CB8AC3E}">
        <p14:creationId xmlns:p14="http://schemas.microsoft.com/office/powerpoint/2010/main" val="3954492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9E78DA7D-9FF3-FF4B-A311-623449AC1BAA}"/>
              </a:ext>
            </a:extLst>
          </p:cNvPr>
          <p:cNvSpPr>
            <a:spLocks noGrp="1"/>
          </p:cNvSpPr>
          <p:nvPr>
            <p:ph type="dt" sz="half" idx="10"/>
          </p:nvPr>
        </p:nvSpPr>
        <p:spPr/>
        <p:txBody>
          <a:bodyPr/>
          <a:lstStyle>
            <a:lvl1pPr>
              <a:defRPr/>
            </a:lvl1pPr>
          </a:lstStyle>
          <a:p>
            <a:pPr>
              <a:defRPr/>
            </a:pPr>
            <a:fld id="{906EA928-5DCC-354C-941F-2C00155E4C6F}" type="datetimeFigureOut">
              <a:rPr lang="en-GB"/>
              <a:pPr>
                <a:defRPr/>
              </a:pPr>
              <a:t>05/08/2021</a:t>
            </a:fld>
            <a:endParaRPr lang="en-GB"/>
          </a:p>
        </p:txBody>
      </p:sp>
      <p:sp>
        <p:nvSpPr>
          <p:cNvPr id="5" name="Footer Placeholder 4">
            <a:extLst>
              <a:ext uri="{FF2B5EF4-FFF2-40B4-BE49-F238E27FC236}">
                <a16:creationId xmlns:a16="http://schemas.microsoft.com/office/drawing/2014/main" id="{8A63BC61-51BB-A347-93B8-ABC87514FADD}"/>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49A8A45F-49ED-DD41-95D8-FCF0506B14C6}"/>
              </a:ext>
            </a:extLst>
          </p:cNvPr>
          <p:cNvSpPr>
            <a:spLocks noGrp="1"/>
          </p:cNvSpPr>
          <p:nvPr>
            <p:ph type="sldNum" sz="quarter" idx="12"/>
          </p:nvPr>
        </p:nvSpPr>
        <p:spPr/>
        <p:txBody>
          <a:bodyPr/>
          <a:lstStyle>
            <a:lvl1pPr>
              <a:defRPr/>
            </a:lvl1pPr>
          </a:lstStyle>
          <a:p>
            <a:pPr>
              <a:defRPr/>
            </a:pPr>
            <a:fld id="{D848C9B4-E8E1-4343-ABE0-FA381219192A}" type="slidenum">
              <a:rPr lang="en-GB" altLang="en-US"/>
              <a:pPr>
                <a:defRPr/>
              </a:pPr>
              <a:t>‹#›</a:t>
            </a:fld>
            <a:endParaRPr lang="en-GB" altLang="en-US"/>
          </a:p>
        </p:txBody>
      </p:sp>
    </p:spTree>
    <p:extLst>
      <p:ext uri="{BB962C8B-B14F-4D97-AF65-F5344CB8AC3E}">
        <p14:creationId xmlns:p14="http://schemas.microsoft.com/office/powerpoint/2010/main" val="191952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10363200" cy="1143000"/>
          </a:xfrm>
        </p:spPr>
        <p:txBody>
          <a:bodyPr/>
          <a:lstStyle/>
          <a:p>
            <a:r>
              <a:rPr lang="en-GB"/>
              <a:t>Click to edit Master title style</a:t>
            </a:r>
            <a:endParaRPr lang="en-US"/>
          </a:p>
        </p:txBody>
      </p:sp>
      <p:sp>
        <p:nvSpPr>
          <p:cNvPr id="3" name="SmartArt Placeholder 2"/>
          <p:cNvSpPr>
            <a:spLocks noGrp="1"/>
          </p:cNvSpPr>
          <p:nvPr>
            <p:ph type="dgm" idx="1"/>
          </p:nvPr>
        </p:nvSpPr>
        <p:spPr>
          <a:xfrm>
            <a:off x="914400" y="1981200"/>
            <a:ext cx="10363200" cy="4114800"/>
          </a:xfrm>
        </p:spPr>
        <p:txBody>
          <a:bodyPr rtlCol="0">
            <a:normAutofit/>
          </a:bodyPr>
          <a:lstStyle/>
          <a:p>
            <a:pPr lvl="0"/>
            <a:endParaRPr lang="en-US" noProof="0"/>
          </a:p>
        </p:txBody>
      </p:sp>
    </p:spTree>
    <p:extLst>
      <p:ext uri="{BB962C8B-B14F-4D97-AF65-F5344CB8AC3E}">
        <p14:creationId xmlns:p14="http://schemas.microsoft.com/office/powerpoint/2010/main" val="969840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1C252DC3-5793-E64A-ABCB-ECE49163908F}"/>
              </a:ext>
            </a:extLst>
          </p:cNvPr>
          <p:cNvSpPr>
            <a:spLocks noGrp="1"/>
          </p:cNvSpPr>
          <p:nvPr>
            <p:ph type="dt" sz="half" idx="10"/>
          </p:nvPr>
        </p:nvSpPr>
        <p:spPr/>
        <p:txBody>
          <a:bodyPr/>
          <a:lstStyle>
            <a:lvl1pPr>
              <a:defRPr/>
            </a:lvl1pPr>
          </a:lstStyle>
          <a:p>
            <a:pPr>
              <a:defRPr/>
            </a:pPr>
            <a:fld id="{936D517D-17CA-A24E-B79B-27E153016B6A}" type="datetimeFigureOut">
              <a:rPr lang="en-GB"/>
              <a:pPr>
                <a:defRPr/>
              </a:pPr>
              <a:t>05/08/2021</a:t>
            </a:fld>
            <a:endParaRPr lang="en-GB"/>
          </a:p>
        </p:txBody>
      </p:sp>
      <p:sp>
        <p:nvSpPr>
          <p:cNvPr id="5" name="Footer Placeholder 4">
            <a:extLst>
              <a:ext uri="{FF2B5EF4-FFF2-40B4-BE49-F238E27FC236}">
                <a16:creationId xmlns:a16="http://schemas.microsoft.com/office/drawing/2014/main" id="{37B9AD17-2BA1-FD46-8F7D-033C38B53A57}"/>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11FEC164-64AE-E341-98AC-B8EF946285EF}"/>
              </a:ext>
            </a:extLst>
          </p:cNvPr>
          <p:cNvSpPr>
            <a:spLocks noGrp="1"/>
          </p:cNvSpPr>
          <p:nvPr>
            <p:ph type="sldNum" sz="quarter" idx="12"/>
          </p:nvPr>
        </p:nvSpPr>
        <p:spPr/>
        <p:txBody>
          <a:bodyPr/>
          <a:lstStyle>
            <a:lvl1pPr>
              <a:defRPr/>
            </a:lvl1pPr>
          </a:lstStyle>
          <a:p>
            <a:pPr>
              <a:defRPr/>
            </a:pPr>
            <a:fld id="{0E59A6CE-8C87-524E-B083-9767559C89FA}" type="slidenum">
              <a:rPr lang="en-GB" altLang="en-US"/>
              <a:pPr>
                <a:defRPr/>
              </a:pPr>
              <a:t>‹#›</a:t>
            </a:fld>
            <a:endParaRPr lang="en-GB" altLang="en-US"/>
          </a:p>
        </p:txBody>
      </p:sp>
    </p:spTree>
    <p:extLst>
      <p:ext uri="{BB962C8B-B14F-4D97-AF65-F5344CB8AC3E}">
        <p14:creationId xmlns:p14="http://schemas.microsoft.com/office/powerpoint/2010/main" val="1029665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FABB0A8-88F2-CA4B-8D88-36FCB777E3BD}"/>
              </a:ext>
            </a:extLst>
          </p:cNvPr>
          <p:cNvSpPr>
            <a:spLocks noGrp="1"/>
          </p:cNvSpPr>
          <p:nvPr>
            <p:ph type="dt" sz="half" idx="10"/>
          </p:nvPr>
        </p:nvSpPr>
        <p:spPr/>
        <p:txBody>
          <a:bodyPr/>
          <a:lstStyle>
            <a:lvl1pPr>
              <a:defRPr/>
            </a:lvl1pPr>
          </a:lstStyle>
          <a:p>
            <a:pPr>
              <a:defRPr/>
            </a:pPr>
            <a:fld id="{6191D4A0-75CE-EE4D-86F5-8AA91A389420}" type="datetimeFigureOut">
              <a:rPr lang="en-GB"/>
              <a:pPr>
                <a:defRPr/>
              </a:pPr>
              <a:t>05/08/2021</a:t>
            </a:fld>
            <a:endParaRPr lang="en-GB"/>
          </a:p>
        </p:txBody>
      </p:sp>
      <p:sp>
        <p:nvSpPr>
          <p:cNvPr id="5" name="Footer Placeholder 4">
            <a:extLst>
              <a:ext uri="{FF2B5EF4-FFF2-40B4-BE49-F238E27FC236}">
                <a16:creationId xmlns:a16="http://schemas.microsoft.com/office/drawing/2014/main" id="{1F4EBB67-457E-4445-A392-88A8DA5749A3}"/>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0564133-F492-7D4B-A6EB-97A25C41372C}"/>
              </a:ext>
            </a:extLst>
          </p:cNvPr>
          <p:cNvSpPr>
            <a:spLocks noGrp="1"/>
          </p:cNvSpPr>
          <p:nvPr>
            <p:ph type="sldNum" sz="quarter" idx="12"/>
          </p:nvPr>
        </p:nvSpPr>
        <p:spPr/>
        <p:txBody>
          <a:bodyPr/>
          <a:lstStyle>
            <a:lvl1pPr>
              <a:defRPr/>
            </a:lvl1pPr>
          </a:lstStyle>
          <a:p>
            <a:pPr>
              <a:defRPr/>
            </a:pPr>
            <a:fld id="{23F5EEFF-9319-7444-8B8D-347CFE7A4BA1}" type="slidenum">
              <a:rPr lang="en-GB" altLang="en-US"/>
              <a:pPr>
                <a:defRPr/>
              </a:pPr>
              <a:t>‹#›</a:t>
            </a:fld>
            <a:endParaRPr lang="en-GB" altLang="en-US"/>
          </a:p>
        </p:txBody>
      </p:sp>
    </p:spTree>
    <p:extLst>
      <p:ext uri="{BB962C8B-B14F-4D97-AF65-F5344CB8AC3E}">
        <p14:creationId xmlns:p14="http://schemas.microsoft.com/office/powerpoint/2010/main" val="2081593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3">
            <a:extLst>
              <a:ext uri="{FF2B5EF4-FFF2-40B4-BE49-F238E27FC236}">
                <a16:creationId xmlns:a16="http://schemas.microsoft.com/office/drawing/2014/main" id="{C8028F5A-ABC8-5646-9C68-DE6EF8A2CBCB}"/>
              </a:ext>
            </a:extLst>
          </p:cNvPr>
          <p:cNvSpPr>
            <a:spLocks noGrp="1"/>
          </p:cNvSpPr>
          <p:nvPr>
            <p:ph type="dt" sz="half" idx="10"/>
          </p:nvPr>
        </p:nvSpPr>
        <p:spPr/>
        <p:txBody>
          <a:bodyPr/>
          <a:lstStyle>
            <a:lvl1pPr>
              <a:defRPr/>
            </a:lvl1pPr>
          </a:lstStyle>
          <a:p>
            <a:pPr>
              <a:defRPr/>
            </a:pPr>
            <a:fld id="{B91E1A2C-25BF-5247-8A06-BE8E593F60B5}" type="datetimeFigureOut">
              <a:rPr lang="en-GB"/>
              <a:pPr>
                <a:defRPr/>
              </a:pPr>
              <a:t>05/08/2021</a:t>
            </a:fld>
            <a:endParaRPr lang="en-GB"/>
          </a:p>
        </p:txBody>
      </p:sp>
      <p:sp>
        <p:nvSpPr>
          <p:cNvPr id="6" name="Footer Placeholder 4">
            <a:extLst>
              <a:ext uri="{FF2B5EF4-FFF2-40B4-BE49-F238E27FC236}">
                <a16:creationId xmlns:a16="http://schemas.microsoft.com/office/drawing/2014/main" id="{029AB861-2A33-EC41-BE23-58D1FC6B5F34}"/>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08F7F187-02A1-414C-8167-138707FD8FDF}"/>
              </a:ext>
            </a:extLst>
          </p:cNvPr>
          <p:cNvSpPr>
            <a:spLocks noGrp="1"/>
          </p:cNvSpPr>
          <p:nvPr>
            <p:ph type="sldNum" sz="quarter" idx="12"/>
          </p:nvPr>
        </p:nvSpPr>
        <p:spPr/>
        <p:txBody>
          <a:bodyPr/>
          <a:lstStyle>
            <a:lvl1pPr>
              <a:defRPr/>
            </a:lvl1pPr>
          </a:lstStyle>
          <a:p>
            <a:pPr>
              <a:defRPr/>
            </a:pPr>
            <a:fld id="{325BE518-225D-A647-A25D-10C4DCD451DD}" type="slidenum">
              <a:rPr lang="en-GB" altLang="en-US"/>
              <a:pPr>
                <a:defRPr/>
              </a:pPr>
              <a:t>‹#›</a:t>
            </a:fld>
            <a:endParaRPr lang="en-GB" altLang="en-US"/>
          </a:p>
        </p:txBody>
      </p:sp>
    </p:spTree>
    <p:extLst>
      <p:ext uri="{BB962C8B-B14F-4D97-AF65-F5344CB8AC3E}">
        <p14:creationId xmlns:p14="http://schemas.microsoft.com/office/powerpoint/2010/main" val="742771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a:extLst>
              <a:ext uri="{FF2B5EF4-FFF2-40B4-BE49-F238E27FC236}">
                <a16:creationId xmlns:a16="http://schemas.microsoft.com/office/drawing/2014/main" id="{D6E6269D-4635-EB4F-A039-12E3B9BE94C3}"/>
              </a:ext>
            </a:extLst>
          </p:cNvPr>
          <p:cNvSpPr>
            <a:spLocks noGrp="1"/>
          </p:cNvSpPr>
          <p:nvPr>
            <p:ph type="dt" sz="half" idx="10"/>
          </p:nvPr>
        </p:nvSpPr>
        <p:spPr/>
        <p:txBody>
          <a:bodyPr/>
          <a:lstStyle>
            <a:lvl1pPr>
              <a:defRPr/>
            </a:lvl1pPr>
          </a:lstStyle>
          <a:p>
            <a:pPr>
              <a:defRPr/>
            </a:pPr>
            <a:fld id="{20884190-EA1B-D647-B677-FB42560B2BAB}" type="datetimeFigureOut">
              <a:rPr lang="en-GB"/>
              <a:pPr>
                <a:defRPr/>
              </a:pPr>
              <a:t>05/08/2021</a:t>
            </a:fld>
            <a:endParaRPr lang="en-GB"/>
          </a:p>
        </p:txBody>
      </p:sp>
      <p:sp>
        <p:nvSpPr>
          <p:cNvPr id="8" name="Footer Placeholder 4">
            <a:extLst>
              <a:ext uri="{FF2B5EF4-FFF2-40B4-BE49-F238E27FC236}">
                <a16:creationId xmlns:a16="http://schemas.microsoft.com/office/drawing/2014/main" id="{8D3DDFF4-62C1-5D4D-BD70-B6154C0411BE}"/>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950FF161-849A-964E-A487-AF9F0F493C06}"/>
              </a:ext>
            </a:extLst>
          </p:cNvPr>
          <p:cNvSpPr>
            <a:spLocks noGrp="1"/>
          </p:cNvSpPr>
          <p:nvPr>
            <p:ph type="sldNum" sz="quarter" idx="12"/>
          </p:nvPr>
        </p:nvSpPr>
        <p:spPr/>
        <p:txBody>
          <a:bodyPr/>
          <a:lstStyle>
            <a:lvl1pPr>
              <a:defRPr/>
            </a:lvl1pPr>
          </a:lstStyle>
          <a:p>
            <a:pPr>
              <a:defRPr/>
            </a:pPr>
            <a:fld id="{E93F4B95-ED25-F04F-B842-DE49C99EB3FA}" type="slidenum">
              <a:rPr lang="en-GB" altLang="en-US"/>
              <a:pPr>
                <a:defRPr/>
              </a:pPr>
              <a:t>‹#›</a:t>
            </a:fld>
            <a:endParaRPr lang="en-GB" altLang="en-US"/>
          </a:p>
        </p:txBody>
      </p:sp>
    </p:spTree>
    <p:extLst>
      <p:ext uri="{BB962C8B-B14F-4D97-AF65-F5344CB8AC3E}">
        <p14:creationId xmlns:p14="http://schemas.microsoft.com/office/powerpoint/2010/main" val="175292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3">
            <a:extLst>
              <a:ext uri="{FF2B5EF4-FFF2-40B4-BE49-F238E27FC236}">
                <a16:creationId xmlns:a16="http://schemas.microsoft.com/office/drawing/2014/main" id="{99BF70A9-79D7-F248-A69C-75942268DD7D}"/>
              </a:ext>
            </a:extLst>
          </p:cNvPr>
          <p:cNvSpPr>
            <a:spLocks noGrp="1"/>
          </p:cNvSpPr>
          <p:nvPr>
            <p:ph type="dt" sz="half" idx="10"/>
          </p:nvPr>
        </p:nvSpPr>
        <p:spPr/>
        <p:txBody>
          <a:bodyPr/>
          <a:lstStyle>
            <a:lvl1pPr>
              <a:defRPr/>
            </a:lvl1pPr>
          </a:lstStyle>
          <a:p>
            <a:pPr>
              <a:defRPr/>
            </a:pPr>
            <a:fld id="{AD0D7BD9-2A4D-734B-8610-620F3AA06EBE}" type="datetimeFigureOut">
              <a:rPr lang="en-GB"/>
              <a:pPr>
                <a:defRPr/>
              </a:pPr>
              <a:t>05/08/2021</a:t>
            </a:fld>
            <a:endParaRPr lang="en-GB"/>
          </a:p>
        </p:txBody>
      </p:sp>
      <p:sp>
        <p:nvSpPr>
          <p:cNvPr id="4" name="Footer Placeholder 4">
            <a:extLst>
              <a:ext uri="{FF2B5EF4-FFF2-40B4-BE49-F238E27FC236}">
                <a16:creationId xmlns:a16="http://schemas.microsoft.com/office/drawing/2014/main" id="{544542E0-2765-3E48-AB85-FC329E8FD0A3}"/>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1BB065B6-F687-3640-AF27-9EB2FB06E588}"/>
              </a:ext>
            </a:extLst>
          </p:cNvPr>
          <p:cNvSpPr>
            <a:spLocks noGrp="1"/>
          </p:cNvSpPr>
          <p:nvPr>
            <p:ph type="sldNum" sz="quarter" idx="12"/>
          </p:nvPr>
        </p:nvSpPr>
        <p:spPr/>
        <p:txBody>
          <a:bodyPr/>
          <a:lstStyle>
            <a:lvl1pPr>
              <a:defRPr/>
            </a:lvl1pPr>
          </a:lstStyle>
          <a:p>
            <a:pPr>
              <a:defRPr/>
            </a:pPr>
            <a:fld id="{972C38B4-04FC-6C48-880F-AF7BE7E0C604}" type="slidenum">
              <a:rPr lang="en-GB" altLang="en-US"/>
              <a:pPr>
                <a:defRPr/>
              </a:pPr>
              <a:t>‹#›</a:t>
            </a:fld>
            <a:endParaRPr lang="en-GB" altLang="en-US"/>
          </a:p>
        </p:txBody>
      </p:sp>
    </p:spTree>
    <p:extLst>
      <p:ext uri="{BB962C8B-B14F-4D97-AF65-F5344CB8AC3E}">
        <p14:creationId xmlns:p14="http://schemas.microsoft.com/office/powerpoint/2010/main" val="2989441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AA8528C-37C3-AB40-BF56-00647D434548}"/>
              </a:ext>
            </a:extLst>
          </p:cNvPr>
          <p:cNvSpPr>
            <a:spLocks noGrp="1"/>
          </p:cNvSpPr>
          <p:nvPr>
            <p:ph type="dt" sz="half" idx="10"/>
          </p:nvPr>
        </p:nvSpPr>
        <p:spPr/>
        <p:txBody>
          <a:bodyPr/>
          <a:lstStyle>
            <a:lvl1pPr>
              <a:defRPr/>
            </a:lvl1pPr>
          </a:lstStyle>
          <a:p>
            <a:pPr>
              <a:defRPr/>
            </a:pPr>
            <a:fld id="{D6F1BCBC-F7E8-6843-BEC8-7F94F85FD886}" type="datetimeFigureOut">
              <a:rPr lang="en-GB"/>
              <a:pPr>
                <a:defRPr/>
              </a:pPr>
              <a:t>05/08/2021</a:t>
            </a:fld>
            <a:endParaRPr lang="en-GB"/>
          </a:p>
        </p:txBody>
      </p:sp>
      <p:sp>
        <p:nvSpPr>
          <p:cNvPr id="3" name="Footer Placeholder 4">
            <a:extLst>
              <a:ext uri="{FF2B5EF4-FFF2-40B4-BE49-F238E27FC236}">
                <a16:creationId xmlns:a16="http://schemas.microsoft.com/office/drawing/2014/main" id="{185D23F8-A90C-164D-B7AA-51BCB8A5CF4F}"/>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19AC461D-0ABD-FC48-94F9-119EC10A4E84}"/>
              </a:ext>
            </a:extLst>
          </p:cNvPr>
          <p:cNvSpPr>
            <a:spLocks noGrp="1"/>
          </p:cNvSpPr>
          <p:nvPr>
            <p:ph type="sldNum" sz="quarter" idx="12"/>
          </p:nvPr>
        </p:nvSpPr>
        <p:spPr/>
        <p:txBody>
          <a:bodyPr/>
          <a:lstStyle>
            <a:lvl1pPr>
              <a:defRPr/>
            </a:lvl1pPr>
          </a:lstStyle>
          <a:p>
            <a:pPr>
              <a:defRPr/>
            </a:pPr>
            <a:fld id="{9511BBFA-DEB3-B642-A5EA-403EC358C88A}" type="slidenum">
              <a:rPr lang="en-GB" altLang="en-US"/>
              <a:pPr>
                <a:defRPr/>
              </a:pPr>
              <a:t>‹#›</a:t>
            </a:fld>
            <a:endParaRPr lang="en-GB" altLang="en-US"/>
          </a:p>
        </p:txBody>
      </p:sp>
    </p:spTree>
    <p:extLst>
      <p:ext uri="{BB962C8B-B14F-4D97-AF65-F5344CB8AC3E}">
        <p14:creationId xmlns:p14="http://schemas.microsoft.com/office/powerpoint/2010/main" val="2364501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3">
            <a:extLst>
              <a:ext uri="{FF2B5EF4-FFF2-40B4-BE49-F238E27FC236}">
                <a16:creationId xmlns:a16="http://schemas.microsoft.com/office/drawing/2014/main" id="{0EDACDAD-28C9-F04B-815C-F64FFA054ECA}"/>
              </a:ext>
            </a:extLst>
          </p:cNvPr>
          <p:cNvSpPr>
            <a:spLocks noGrp="1"/>
          </p:cNvSpPr>
          <p:nvPr>
            <p:ph type="dt" sz="half" idx="10"/>
          </p:nvPr>
        </p:nvSpPr>
        <p:spPr/>
        <p:txBody>
          <a:bodyPr/>
          <a:lstStyle>
            <a:lvl1pPr>
              <a:defRPr/>
            </a:lvl1pPr>
          </a:lstStyle>
          <a:p>
            <a:pPr>
              <a:defRPr/>
            </a:pPr>
            <a:fld id="{57E2347F-6776-D34E-AA91-588AEA7B114D}" type="datetimeFigureOut">
              <a:rPr lang="en-GB"/>
              <a:pPr>
                <a:defRPr/>
              </a:pPr>
              <a:t>05/08/2021</a:t>
            </a:fld>
            <a:endParaRPr lang="en-GB"/>
          </a:p>
        </p:txBody>
      </p:sp>
      <p:sp>
        <p:nvSpPr>
          <p:cNvPr id="6" name="Footer Placeholder 4">
            <a:extLst>
              <a:ext uri="{FF2B5EF4-FFF2-40B4-BE49-F238E27FC236}">
                <a16:creationId xmlns:a16="http://schemas.microsoft.com/office/drawing/2014/main" id="{422414C6-BFB5-004B-A685-BA2782F09E86}"/>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D81C756C-AC3B-BC47-AB53-3A95868D588A}"/>
              </a:ext>
            </a:extLst>
          </p:cNvPr>
          <p:cNvSpPr>
            <a:spLocks noGrp="1"/>
          </p:cNvSpPr>
          <p:nvPr>
            <p:ph type="sldNum" sz="quarter" idx="12"/>
          </p:nvPr>
        </p:nvSpPr>
        <p:spPr/>
        <p:txBody>
          <a:bodyPr/>
          <a:lstStyle>
            <a:lvl1pPr>
              <a:defRPr/>
            </a:lvl1pPr>
          </a:lstStyle>
          <a:p>
            <a:pPr>
              <a:defRPr/>
            </a:pPr>
            <a:fld id="{94175419-048B-DA47-9859-F2615D1499A6}" type="slidenum">
              <a:rPr lang="en-GB" altLang="en-US"/>
              <a:pPr>
                <a:defRPr/>
              </a:pPr>
              <a:t>‹#›</a:t>
            </a:fld>
            <a:endParaRPr lang="en-GB" altLang="en-US"/>
          </a:p>
        </p:txBody>
      </p:sp>
    </p:spTree>
    <p:extLst>
      <p:ext uri="{BB962C8B-B14F-4D97-AF65-F5344CB8AC3E}">
        <p14:creationId xmlns:p14="http://schemas.microsoft.com/office/powerpoint/2010/main" val="2909879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Click icon to add picture</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3">
            <a:extLst>
              <a:ext uri="{FF2B5EF4-FFF2-40B4-BE49-F238E27FC236}">
                <a16:creationId xmlns:a16="http://schemas.microsoft.com/office/drawing/2014/main" id="{2E64DADF-0D22-CB48-8312-9F8845B6173F}"/>
              </a:ext>
            </a:extLst>
          </p:cNvPr>
          <p:cNvSpPr>
            <a:spLocks noGrp="1"/>
          </p:cNvSpPr>
          <p:nvPr>
            <p:ph type="dt" sz="half" idx="10"/>
          </p:nvPr>
        </p:nvSpPr>
        <p:spPr/>
        <p:txBody>
          <a:bodyPr/>
          <a:lstStyle>
            <a:lvl1pPr>
              <a:defRPr/>
            </a:lvl1pPr>
          </a:lstStyle>
          <a:p>
            <a:pPr>
              <a:defRPr/>
            </a:pPr>
            <a:fld id="{3AEA5E67-4C74-8140-A9CB-91864D1A753F}" type="datetimeFigureOut">
              <a:rPr lang="en-GB"/>
              <a:pPr>
                <a:defRPr/>
              </a:pPr>
              <a:t>05/08/2021</a:t>
            </a:fld>
            <a:endParaRPr lang="en-GB"/>
          </a:p>
        </p:txBody>
      </p:sp>
      <p:sp>
        <p:nvSpPr>
          <p:cNvPr id="6" name="Footer Placeholder 4">
            <a:extLst>
              <a:ext uri="{FF2B5EF4-FFF2-40B4-BE49-F238E27FC236}">
                <a16:creationId xmlns:a16="http://schemas.microsoft.com/office/drawing/2014/main" id="{E8EB1CB2-AF7D-F746-BB3D-4BCA223C7B65}"/>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29ACD0BF-58E1-9B49-8BC6-C71C32593997}"/>
              </a:ext>
            </a:extLst>
          </p:cNvPr>
          <p:cNvSpPr>
            <a:spLocks noGrp="1"/>
          </p:cNvSpPr>
          <p:nvPr>
            <p:ph type="sldNum" sz="quarter" idx="12"/>
          </p:nvPr>
        </p:nvSpPr>
        <p:spPr/>
        <p:txBody>
          <a:bodyPr/>
          <a:lstStyle>
            <a:lvl1pPr>
              <a:defRPr/>
            </a:lvl1pPr>
          </a:lstStyle>
          <a:p>
            <a:pPr>
              <a:defRPr/>
            </a:pPr>
            <a:fld id="{015590EA-69A6-7C44-AB95-22C487F5BD01}" type="slidenum">
              <a:rPr lang="en-GB" altLang="en-US"/>
              <a:pPr>
                <a:defRPr/>
              </a:pPr>
              <a:t>‹#›</a:t>
            </a:fld>
            <a:endParaRPr lang="en-GB" altLang="en-US"/>
          </a:p>
        </p:txBody>
      </p:sp>
    </p:spTree>
    <p:extLst>
      <p:ext uri="{BB962C8B-B14F-4D97-AF65-F5344CB8AC3E}">
        <p14:creationId xmlns:p14="http://schemas.microsoft.com/office/powerpoint/2010/main" val="3103165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3EAB982-1C42-DE48-87C3-198F3E1A2A4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endParaRPr lang="en-US" altLang="en-US"/>
          </a:p>
        </p:txBody>
      </p:sp>
      <p:sp>
        <p:nvSpPr>
          <p:cNvPr id="1027" name="Text Placeholder 2">
            <a:extLst>
              <a:ext uri="{FF2B5EF4-FFF2-40B4-BE49-F238E27FC236}">
                <a16:creationId xmlns:a16="http://schemas.microsoft.com/office/drawing/2014/main" id="{24779F20-3788-284F-BAA2-44CC7FF0B92B}"/>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endParaRPr lang="en-US" altLang="en-US"/>
          </a:p>
        </p:txBody>
      </p:sp>
      <p:sp>
        <p:nvSpPr>
          <p:cNvPr id="4" name="Date Placeholder 3">
            <a:extLst>
              <a:ext uri="{FF2B5EF4-FFF2-40B4-BE49-F238E27FC236}">
                <a16:creationId xmlns:a16="http://schemas.microsoft.com/office/drawing/2014/main" id="{3DFE1AFD-C0B0-B341-B7B8-6ACDE6586C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D98E9A9E-3047-1D45-8D05-EAB68FED3CAA}" type="datetimeFigureOut">
              <a:rPr lang="en-GB"/>
              <a:pPr>
                <a:defRPr/>
              </a:pPr>
              <a:t>05/08/2021</a:t>
            </a:fld>
            <a:endParaRPr lang="en-GB"/>
          </a:p>
        </p:txBody>
      </p:sp>
      <p:sp>
        <p:nvSpPr>
          <p:cNvPr id="5" name="Footer Placeholder 4">
            <a:extLst>
              <a:ext uri="{FF2B5EF4-FFF2-40B4-BE49-F238E27FC236}">
                <a16:creationId xmlns:a16="http://schemas.microsoft.com/office/drawing/2014/main" id="{1172E11C-24CD-AA4B-937C-2AC3B953E7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GB"/>
          </a:p>
        </p:txBody>
      </p:sp>
      <p:sp>
        <p:nvSpPr>
          <p:cNvPr id="6" name="Slide Number Placeholder 5">
            <a:extLst>
              <a:ext uri="{FF2B5EF4-FFF2-40B4-BE49-F238E27FC236}">
                <a16:creationId xmlns:a16="http://schemas.microsoft.com/office/drawing/2014/main" id="{FAB1E6FD-9038-D24E-9243-ED0C6BCFB617}"/>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F4CF43BB-7EBE-4B40-97B8-3022C7F9E379}"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image" Target="../media/image4.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sjsu.edu/people/fred.prochaska/courses/ScWk240/s1/ScWk-240-Single-Case-Designs-Slides-Week-8.pdf"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sjsu.edu/people/fred.prochaska/courses/ScWk240/s1/ScWk-240-Single-Case-Designs-Slides-Week-8.pdf" TargetMode="External"/><Relationship Id="rId4" Type="http://schemas.openxmlformats.org/officeDocument/2006/relationships/image" Target="../media/image1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ktarlow.com/stats/tau/"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manolov.shinyapps.io/Overlap/"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jepusto.shinyapps.io/SCD-effect-sizes/" TargetMode="External"/><Relationship Id="rId2" Type="http://schemas.openxmlformats.org/officeDocument/2006/relationships/hyperlink" Target="http://ktarlow.com/stats/tau/" TargetMode="External"/><Relationship Id="rId1" Type="http://schemas.openxmlformats.org/officeDocument/2006/relationships/slideLayout" Target="../slideLayouts/slideLayout2.xml"/><Relationship Id="rId5" Type="http://schemas.openxmlformats.org/officeDocument/2006/relationships/hyperlink" Target="https://manolov.shinyapps.io/Overlap/" TargetMode="External"/><Relationship Id="rId4" Type="http://schemas.openxmlformats.org/officeDocument/2006/relationships/hyperlink" Target="https://tamalkd.shinyapps.io/scda/" TargetMode="External"/></Relationships>
</file>

<file path=ppt/slides/_rels/slide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F91762B-A2CA-4444-BFC2-C4AB0794BECA}"/>
              </a:ext>
            </a:extLst>
          </p:cNvPr>
          <p:cNvSpPr>
            <a:spLocks noGrp="1" noChangeArrowheads="1"/>
          </p:cNvSpPr>
          <p:nvPr>
            <p:ph type="ctrTitle"/>
          </p:nvPr>
        </p:nvSpPr>
        <p:spPr>
          <a:xfrm>
            <a:off x="2209800" y="908050"/>
            <a:ext cx="7772400" cy="2693988"/>
          </a:xfrm>
        </p:spPr>
        <p:txBody>
          <a:bodyPr rtlCol="0">
            <a:normAutofit fontScale="90000"/>
          </a:bodyPr>
          <a:lstStyle/>
          <a:p>
            <a:pPr eaLnBrk="1" fontAlgn="auto" hangingPunct="1">
              <a:spcAft>
                <a:spcPts val="0"/>
              </a:spcAft>
              <a:defRPr/>
            </a:pPr>
            <a:br>
              <a:rPr lang="en-GB" altLang="en-US" sz="3200" b="1" dirty="0">
                <a:ea typeface="ＭＳ Ｐゴシック" panose="020B0600070205080204" pitchFamily="34" charset="-128"/>
              </a:rPr>
            </a:br>
            <a:r>
              <a:rPr lang="en-US" sz="3600" dirty="0">
                <a:solidFill>
                  <a:srgbClr val="FF0000"/>
                </a:solidFill>
                <a:latin typeface="Arial" panose="020B0604020202020204" pitchFamily="34" charset="0"/>
                <a:cs typeface="Arial" panose="020B0604020202020204" pitchFamily="34" charset="0"/>
              </a:rPr>
              <a:t>Research Module</a:t>
            </a:r>
            <a:br>
              <a:rPr lang="en-US" sz="3600" dirty="0">
                <a:solidFill>
                  <a:srgbClr val="FF0000"/>
                </a:solidFill>
                <a:latin typeface="Arial" panose="020B0604020202020204" pitchFamily="34" charset="0"/>
                <a:cs typeface="Arial" panose="020B0604020202020204" pitchFamily="34" charset="0"/>
              </a:rPr>
            </a:br>
            <a:r>
              <a:rPr lang="en-US" sz="3600" dirty="0">
                <a:solidFill>
                  <a:srgbClr val="FF0000"/>
                </a:solidFill>
                <a:latin typeface="Arial" panose="020B0604020202020204" pitchFamily="34" charset="0"/>
                <a:cs typeface="Arial" panose="020B0604020202020204" pitchFamily="34" charset="0"/>
              </a:rPr>
              <a:t> </a:t>
            </a:r>
            <a:br>
              <a:rPr lang="en-US" sz="3600" dirty="0">
                <a:solidFill>
                  <a:srgbClr val="FF0000"/>
                </a:solidFill>
                <a:latin typeface="Arial" panose="020B0604020202020204" pitchFamily="34" charset="0"/>
                <a:cs typeface="Arial" panose="020B0604020202020204" pitchFamily="34" charset="0"/>
              </a:rPr>
            </a:br>
            <a:r>
              <a:rPr lang="en-US" sz="3600" dirty="0">
                <a:solidFill>
                  <a:srgbClr val="FF0000"/>
                </a:solidFill>
                <a:latin typeface="Arial" panose="020B0604020202020204" pitchFamily="34" charset="0"/>
                <a:cs typeface="Arial" panose="020B0604020202020204" pitchFamily="34" charset="0"/>
              </a:rPr>
              <a:t>A practical guide on how to plan for, conduct and report a single case experimental design for the CAP training </a:t>
            </a:r>
            <a:r>
              <a:rPr lang="en-US" sz="3600" dirty="0" err="1">
                <a:solidFill>
                  <a:srgbClr val="FF0000"/>
                </a:solidFill>
                <a:latin typeface="Arial" panose="020B0604020202020204" pitchFamily="34" charset="0"/>
                <a:cs typeface="Arial" panose="020B0604020202020204" pitchFamily="34" charset="0"/>
              </a:rPr>
              <a:t>programme</a:t>
            </a:r>
            <a:r>
              <a:rPr lang="en-US" sz="3600" dirty="0">
                <a:solidFill>
                  <a:srgbClr val="FF0000"/>
                </a:solidFill>
                <a:latin typeface="Arial" panose="020B0604020202020204" pitchFamily="34" charset="0"/>
                <a:cs typeface="Arial" panose="020B0604020202020204" pitchFamily="34" charset="0"/>
              </a:rPr>
              <a:t>  </a:t>
            </a:r>
            <a:endParaRPr lang="en-GB" altLang="en-US" sz="3600" dirty="0">
              <a:solidFill>
                <a:srgbClr val="FF0000"/>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15362" name="Rectangle 3">
            <a:extLst>
              <a:ext uri="{FF2B5EF4-FFF2-40B4-BE49-F238E27FC236}">
                <a16:creationId xmlns:a16="http://schemas.microsoft.com/office/drawing/2014/main" id="{7548529C-A33C-204D-B0B5-19C33AEB0FAF}"/>
              </a:ext>
            </a:extLst>
          </p:cNvPr>
          <p:cNvSpPr>
            <a:spLocks noGrp="1" noChangeArrowheads="1"/>
          </p:cNvSpPr>
          <p:nvPr>
            <p:ph type="subTitle" idx="1"/>
          </p:nvPr>
        </p:nvSpPr>
        <p:spPr>
          <a:xfrm>
            <a:off x="1524000" y="3779838"/>
            <a:ext cx="9144000" cy="1655762"/>
          </a:xfrm>
        </p:spPr>
        <p:txBody>
          <a:bodyPr/>
          <a:lstStyle/>
          <a:p>
            <a:pPr eaLnBrk="1" hangingPunct="1"/>
            <a:endParaRPr lang="en-GB" altLang="en-US" sz="2000" b="1">
              <a:ea typeface="ＭＳ Ｐゴシック" panose="020B0600070205080204" pitchFamily="34" charset="-128"/>
            </a:endParaRPr>
          </a:p>
          <a:p>
            <a:pPr eaLnBrk="1" hangingPunct="1"/>
            <a:r>
              <a:rPr lang="en-GB" altLang="en-US" sz="2000" b="1">
                <a:latin typeface="Times" pitchFamily="2" charset="0"/>
                <a:ea typeface="ＭＳ Ｐゴシック" panose="020B0600070205080204" pitchFamily="34" charset="-128"/>
              </a:rPr>
              <a:t>Stephen Kellett, Chris Gaskell &amp; Mel Simmonds-Buckley </a:t>
            </a:r>
          </a:p>
          <a:p>
            <a:pPr eaLnBrk="1" hangingPunct="1"/>
            <a:r>
              <a:rPr lang="en-GB" altLang="en-US" sz="2000" b="1">
                <a:latin typeface="Times" pitchFamily="2" charset="0"/>
                <a:ea typeface="ＭＳ Ｐゴシック" panose="020B0600070205080204" pitchFamily="34" charset="-128"/>
              </a:rPr>
              <a:t>Clinical and Applied Psychology Unit</a:t>
            </a:r>
          </a:p>
          <a:p>
            <a:pPr eaLnBrk="1" hangingPunct="1"/>
            <a:r>
              <a:rPr lang="en-GB" altLang="en-US" sz="2000" b="1">
                <a:latin typeface="Times" pitchFamily="2" charset="0"/>
                <a:ea typeface="ＭＳ Ｐゴシック" panose="020B0600070205080204" pitchFamily="34" charset="-128"/>
              </a:rPr>
              <a:t>University of Sheffield</a:t>
            </a:r>
          </a:p>
          <a:p>
            <a:pPr eaLnBrk="1" hangingPunct="1"/>
            <a:r>
              <a:rPr lang="en-GB" altLang="en-US" sz="2000" b="1">
                <a:latin typeface="Times" pitchFamily="2" charset="0"/>
                <a:ea typeface="ＭＳ Ｐゴシック" panose="020B0600070205080204" pitchFamily="34" charset="-128"/>
              </a:rPr>
              <a:t>March 2021</a:t>
            </a:r>
            <a:endParaRPr lang="en-GB" altLang="en-US">
              <a:latin typeface="Times" pitchFamily="2" charset="0"/>
              <a:ea typeface="ＭＳ Ｐゴシック" panose="020B0600070205080204" pitchFamily="34" charset="-128"/>
            </a:endParaRPr>
          </a:p>
        </p:txBody>
      </p:sp>
      <p:sp>
        <p:nvSpPr>
          <p:cNvPr id="15363" name="Rectangle 4">
            <a:extLst>
              <a:ext uri="{FF2B5EF4-FFF2-40B4-BE49-F238E27FC236}">
                <a16:creationId xmlns:a16="http://schemas.microsoft.com/office/drawing/2014/main" id="{609F185D-7BA7-BD4E-9368-743AF89C4408}"/>
              </a:ext>
            </a:extLst>
          </p:cNvPr>
          <p:cNvSpPr>
            <a:spLocks noChangeArrowheads="1"/>
          </p:cNvSpPr>
          <p:nvPr/>
        </p:nvSpPr>
        <p:spPr bwMode="auto">
          <a:xfrm>
            <a:off x="9398000" y="294005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7931725" indent="-37474525">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en-US" altLang="en-US" sz="2400">
              <a:latin typeface="Times" pitchFamily="2" charset="0"/>
              <a:ea typeface="ＭＳ Ｐゴシック" panose="020B060007020508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4E0793B7-A163-7148-8C60-ED5D609B296D}"/>
              </a:ext>
            </a:extLst>
          </p:cNvPr>
          <p:cNvSpPr>
            <a:spLocks noGrp="1"/>
          </p:cNvSpPr>
          <p:nvPr>
            <p:ph type="title"/>
          </p:nvPr>
        </p:nvSpPr>
        <p:spPr>
          <a:xfrm>
            <a:off x="2209800" y="838200"/>
            <a:ext cx="7848600" cy="1143000"/>
          </a:xfrm>
        </p:spPr>
        <p:txBody>
          <a:bodyPr rtlCol="0">
            <a:normAutofit fontScale="90000"/>
          </a:bodyPr>
          <a:lstStyle/>
          <a:p>
            <a:pPr algn="ctr" eaLnBrk="1" fontAlgn="auto" hangingPunct="1">
              <a:spcAft>
                <a:spcPts val="0"/>
              </a:spcAft>
              <a:defRPr/>
            </a:pPr>
            <a:r>
              <a:rPr lang="en-GB" altLang="en-US" b="1">
                <a:latin typeface="Verdana" panose="020B0604030504040204" pitchFamily="34" charset="0"/>
                <a:ea typeface="ＭＳ Ｐゴシック" panose="020B0600070205080204" pitchFamily="34" charset="-128"/>
              </a:rPr>
              <a:t>Single case defined as:</a:t>
            </a:r>
            <a:br>
              <a:rPr lang="en-GB" altLang="en-US" b="1">
                <a:latin typeface="Verdana" panose="020B0604030504040204" pitchFamily="34" charset="0"/>
                <a:ea typeface="ＭＳ Ｐゴシック" panose="020B0600070205080204" pitchFamily="34" charset="-128"/>
              </a:rPr>
            </a:br>
            <a:endParaRPr lang="en-US" altLang="en-US">
              <a:ea typeface="ＭＳ Ｐゴシック" panose="020B0600070205080204" pitchFamily="34" charset="-128"/>
            </a:endParaRPr>
          </a:p>
        </p:txBody>
      </p:sp>
      <p:sp>
        <p:nvSpPr>
          <p:cNvPr id="25602" name="Content Placeholder 2">
            <a:extLst>
              <a:ext uri="{FF2B5EF4-FFF2-40B4-BE49-F238E27FC236}">
                <a16:creationId xmlns:a16="http://schemas.microsoft.com/office/drawing/2014/main" id="{EDDA19A8-B516-A04B-B876-248F11DAB11A}"/>
              </a:ext>
            </a:extLst>
          </p:cNvPr>
          <p:cNvSpPr>
            <a:spLocks noGrp="1" noChangeArrowheads="1"/>
          </p:cNvSpPr>
          <p:nvPr>
            <p:ph idx="1"/>
          </p:nvPr>
        </p:nvSpPr>
        <p:spPr>
          <a:xfrm>
            <a:off x="2209800" y="1700213"/>
            <a:ext cx="7772400" cy="4395787"/>
          </a:xfrm>
        </p:spPr>
        <p:txBody>
          <a:bodyPr/>
          <a:lstStyle/>
          <a:p>
            <a:pPr eaLnBrk="1" hangingPunct="1">
              <a:spcBef>
                <a:spcPct val="50000"/>
              </a:spcBef>
            </a:pPr>
            <a:r>
              <a:rPr lang="en-GB" altLang="en-US" sz="1800">
                <a:latin typeface="Arial" panose="020B0604020202020204" pitchFamily="34" charset="0"/>
                <a:ea typeface="ＭＳ Ｐゴシック" panose="020B0600070205080204" pitchFamily="34" charset="-128"/>
                <a:cs typeface="Arial" panose="020B0604020202020204" pitchFamily="34" charset="0"/>
              </a:rPr>
              <a:t>The </a:t>
            </a:r>
            <a:r>
              <a:rPr lang="en-GB" altLang="en-US" sz="1800" i="1">
                <a:latin typeface="Arial" panose="020B0604020202020204" pitchFamily="34" charset="0"/>
                <a:ea typeface="ＭＳ Ｐゴシック" panose="020B0600070205080204" pitchFamily="34" charset="-128"/>
                <a:cs typeface="Arial" panose="020B0604020202020204" pitchFamily="34" charset="0"/>
              </a:rPr>
              <a:t>repeated </a:t>
            </a:r>
            <a:r>
              <a:rPr lang="en-GB" altLang="en-US" sz="1800">
                <a:latin typeface="Arial" panose="020B0604020202020204" pitchFamily="34" charset="0"/>
                <a:ea typeface="ＭＳ Ｐゴシック" panose="020B0600070205080204" pitchFamily="34" charset="-128"/>
                <a:cs typeface="Arial" panose="020B0604020202020204" pitchFamily="34" charset="0"/>
              </a:rPr>
              <a:t>collection of </a:t>
            </a:r>
            <a:r>
              <a:rPr lang="en-GB" altLang="en-US" sz="1800" i="1">
                <a:latin typeface="Arial" panose="020B0604020202020204" pitchFamily="34" charset="0"/>
                <a:ea typeface="ＭＳ Ｐゴシック" panose="020B0600070205080204" pitchFamily="34" charset="-128"/>
                <a:cs typeface="Arial" panose="020B0604020202020204" pitchFamily="34" charset="0"/>
              </a:rPr>
              <a:t>quantifiable (numerical) </a:t>
            </a:r>
            <a:r>
              <a:rPr lang="en-GB" altLang="en-US" sz="1800">
                <a:latin typeface="Arial" panose="020B0604020202020204" pitchFamily="34" charset="0"/>
                <a:ea typeface="ＭＳ Ｐゴシック" panose="020B0600070205080204" pitchFamily="34" charset="-128"/>
                <a:cs typeface="Arial" panose="020B0604020202020204" pitchFamily="34" charset="0"/>
              </a:rPr>
              <a:t>data on a </a:t>
            </a:r>
            <a:r>
              <a:rPr lang="en-GB" altLang="en-US" sz="1800" i="1">
                <a:latin typeface="Arial" panose="020B0604020202020204" pitchFamily="34" charset="0"/>
                <a:ea typeface="ＭＳ Ｐゴシック" panose="020B0600070205080204" pitchFamily="34" charset="-128"/>
                <a:cs typeface="Arial" panose="020B0604020202020204" pitchFamily="34" charset="0"/>
              </a:rPr>
              <a:t>single clinical case</a:t>
            </a:r>
            <a:r>
              <a:rPr lang="en-GB" altLang="en-US" sz="1800">
                <a:latin typeface="Arial" panose="020B0604020202020204" pitchFamily="34" charset="0"/>
                <a:ea typeface="ＭＳ Ｐゴシック" panose="020B0600070205080204" pitchFamily="34" charset="-128"/>
                <a:cs typeface="Arial" panose="020B0604020202020204" pitchFamily="34" charset="0"/>
              </a:rPr>
              <a:t>, always involving repeated measurement over a </a:t>
            </a:r>
            <a:r>
              <a:rPr lang="en-GB" altLang="en-US" sz="1800" i="1">
                <a:latin typeface="Arial" panose="020B0604020202020204" pitchFamily="34" charset="0"/>
                <a:ea typeface="ＭＳ Ｐゴシック" panose="020B0600070205080204" pitchFamily="34" charset="-128"/>
                <a:cs typeface="Arial" panose="020B0604020202020204" pitchFamily="34" charset="0"/>
              </a:rPr>
              <a:t>baseline</a:t>
            </a:r>
            <a:r>
              <a:rPr lang="en-GB" altLang="en-US" sz="1800">
                <a:latin typeface="Arial" panose="020B0604020202020204" pitchFamily="34" charset="0"/>
                <a:ea typeface="ＭＳ Ｐゴシック" panose="020B0600070205080204" pitchFamily="34" charset="-128"/>
                <a:cs typeface="Arial" panose="020B0604020202020204" pitchFamily="34" charset="0"/>
              </a:rPr>
              <a:t> period</a:t>
            </a:r>
          </a:p>
          <a:p>
            <a:pPr eaLnBrk="1" hangingPunct="1">
              <a:spcBef>
                <a:spcPct val="50000"/>
              </a:spcBef>
            </a:pPr>
            <a:r>
              <a:rPr lang="en-GB" altLang="en-US" sz="1800" i="1">
                <a:latin typeface="Arial" panose="020B0604020202020204" pitchFamily="34" charset="0"/>
                <a:ea typeface="ＭＳ Ｐゴシック" panose="020B0600070205080204" pitchFamily="34" charset="-128"/>
                <a:cs typeface="Arial" panose="020B0604020202020204" pitchFamily="34" charset="0"/>
              </a:rPr>
              <a:t>Experimental manipulation</a:t>
            </a:r>
            <a:r>
              <a:rPr lang="en-GB" altLang="en-US" sz="1800">
                <a:latin typeface="Arial" panose="020B0604020202020204" pitchFamily="34" charset="0"/>
                <a:ea typeface="ＭＳ Ｐゴシック" panose="020B0600070205080204" pitchFamily="34" charset="-128"/>
                <a:cs typeface="Arial" panose="020B0604020202020204" pitchFamily="34" charset="0"/>
              </a:rPr>
              <a:t> through some form of introduction or withdrawal of an intervention </a:t>
            </a:r>
            <a:r>
              <a:rPr lang="en-GB" altLang="en-US" sz="1800" i="1">
                <a:latin typeface="Arial" panose="020B0604020202020204" pitchFamily="34" charset="0"/>
                <a:ea typeface="ＭＳ Ｐゴシック" panose="020B0600070205080204" pitchFamily="34" charset="-128"/>
                <a:cs typeface="Arial" panose="020B0604020202020204" pitchFamily="34" charset="0"/>
              </a:rPr>
              <a:t>and the changes assessed against the baseline.  </a:t>
            </a:r>
            <a:endParaRPr lang="en-GB" altLang="en-US" sz="1800">
              <a:latin typeface="Arial" panose="020B0604020202020204" pitchFamily="34" charset="0"/>
              <a:ea typeface="ＭＳ Ｐゴシック" panose="020B0600070205080204" pitchFamily="34" charset="-128"/>
              <a:cs typeface="Arial" panose="020B0604020202020204" pitchFamily="34" charset="0"/>
            </a:endParaRPr>
          </a:p>
          <a:p>
            <a:pPr eaLnBrk="1" hangingPunct="1">
              <a:spcBef>
                <a:spcPct val="50000"/>
              </a:spcBef>
            </a:pPr>
            <a:r>
              <a:rPr lang="en-GB" altLang="en-US" sz="1800">
                <a:latin typeface="Arial" panose="020B0604020202020204" pitchFamily="34" charset="0"/>
                <a:ea typeface="ＭＳ Ｐゴシック" panose="020B0600070205080204" pitchFamily="34" charset="-128"/>
                <a:cs typeface="Arial" panose="020B0604020202020204" pitchFamily="34" charset="0"/>
              </a:rPr>
              <a:t>Characteristics intended to help the clinician </a:t>
            </a:r>
            <a:r>
              <a:rPr lang="en-GB" altLang="en-US" sz="1800" i="1">
                <a:latin typeface="Arial" panose="020B0604020202020204" pitchFamily="34" charset="0"/>
                <a:ea typeface="ＭＳ Ｐゴシック" panose="020B0600070205080204" pitchFamily="34" charset="-128"/>
                <a:cs typeface="Arial" panose="020B0604020202020204" pitchFamily="34" charset="0"/>
              </a:rPr>
              <a:t>rule out alternative explanations</a:t>
            </a:r>
            <a:r>
              <a:rPr lang="en-GB" altLang="en-US" sz="1800">
                <a:latin typeface="Arial" panose="020B0604020202020204" pitchFamily="34" charset="0"/>
                <a:ea typeface="ＭＳ Ｐゴシック" panose="020B0600070205080204" pitchFamily="34" charset="-128"/>
                <a:cs typeface="Arial" panose="020B0604020202020204" pitchFamily="34" charset="0"/>
              </a:rPr>
              <a:t> for a finding by focusing on </a:t>
            </a:r>
            <a:r>
              <a:rPr lang="en-GB" altLang="en-US" sz="1800" i="1">
                <a:latin typeface="Arial" panose="020B0604020202020204" pitchFamily="34" charset="0"/>
                <a:ea typeface="ＭＳ Ｐゴシック" panose="020B0600070205080204" pitchFamily="34" charset="-128"/>
                <a:cs typeface="Arial" panose="020B0604020202020204" pitchFamily="34" charset="0"/>
              </a:rPr>
              <a:t>within-subject variability </a:t>
            </a:r>
            <a:r>
              <a:rPr lang="en-GB" altLang="en-US" sz="1800">
                <a:latin typeface="Arial" panose="020B0604020202020204" pitchFamily="34" charset="0"/>
                <a:ea typeface="ＭＳ Ｐゴシック" panose="020B0600070205080204" pitchFamily="34" charset="-128"/>
                <a:cs typeface="Arial" panose="020B0604020202020204" pitchFamily="34" charset="0"/>
              </a:rPr>
              <a:t>and to seek to understand and explain the causes of that variation  </a:t>
            </a:r>
          </a:p>
          <a:p>
            <a:pPr eaLnBrk="1" hangingPunct="1">
              <a:spcBef>
                <a:spcPct val="50000"/>
              </a:spcBef>
            </a:pPr>
            <a:r>
              <a:rPr lang="en-GB" altLang="en-US" sz="1800">
                <a:latin typeface="Arial" panose="020B0604020202020204" pitchFamily="34" charset="0"/>
                <a:ea typeface="ＭＳ Ｐゴシック" panose="020B0600070205080204" pitchFamily="34" charset="-128"/>
                <a:cs typeface="Arial" panose="020B0604020202020204" pitchFamily="34" charset="0"/>
              </a:rPr>
              <a:t>Such an approach may or may not include replicating the design over several cases to form a </a:t>
            </a:r>
            <a:r>
              <a:rPr lang="en-GB" altLang="en-US" sz="1800" i="1">
                <a:latin typeface="Arial" panose="020B0604020202020204" pitchFamily="34" charset="0"/>
                <a:ea typeface="ＭＳ Ｐゴシック" panose="020B0600070205080204" pitchFamily="34" charset="-128"/>
                <a:cs typeface="Arial" panose="020B0604020202020204" pitchFamily="34" charset="0"/>
              </a:rPr>
              <a:t>single-case series</a:t>
            </a:r>
            <a:r>
              <a:rPr lang="en-GB" altLang="en-US" sz="1800">
                <a:latin typeface="Arial" panose="020B0604020202020204" pitchFamily="34" charset="0"/>
                <a:ea typeface="ＭＳ Ｐゴシック" panose="020B0600070205080204" pitchFamily="34" charset="-128"/>
                <a:cs typeface="Arial" panose="020B0604020202020204" pitchFamily="34" charset="0"/>
              </a:rPr>
              <a:t> (CAPs not required to do this)</a:t>
            </a:r>
          </a:p>
          <a:p>
            <a:pPr eaLnBrk="1" hangingPunct="1">
              <a:spcBef>
                <a:spcPct val="50000"/>
              </a:spcBef>
            </a:pPr>
            <a:r>
              <a:rPr lang="en-GB" altLang="en-US" sz="1800">
                <a:latin typeface="Arial" panose="020B0604020202020204" pitchFamily="34" charset="0"/>
                <a:ea typeface="ＭＳ Ｐゴシック" panose="020B0600070205080204" pitchFamily="34" charset="-128"/>
                <a:cs typeface="Arial" panose="020B0604020202020204" pitchFamily="34" charset="0"/>
              </a:rPr>
              <a:t>Qualitative approaches can also be profitably applied to the single-case design. The collection of rich, detailed qualitative information throughout the course of treatment can prove useful in helping to rule out alternative hypotheses  </a:t>
            </a:r>
          </a:p>
          <a:p>
            <a:pPr eaLnBrk="1" hangingPunct="1"/>
            <a:endParaRPr lang="en-US" altLang="en-US">
              <a:ea typeface="ＭＳ Ｐゴシック" panose="020B0600070205080204" pitchFamily="34" charset="-128"/>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Content Placeholder 2">
            <a:extLst>
              <a:ext uri="{FF2B5EF4-FFF2-40B4-BE49-F238E27FC236}">
                <a16:creationId xmlns:a16="http://schemas.microsoft.com/office/drawing/2014/main" id="{360980B3-64EE-AA4C-BE8E-FABD6EBE3A05}"/>
              </a:ext>
            </a:extLst>
          </p:cNvPr>
          <p:cNvSpPr>
            <a:spLocks noGrp="1" noChangeArrowheads="1"/>
          </p:cNvSpPr>
          <p:nvPr>
            <p:ph idx="1"/>
          </p:nvPr>
        </p:nvSpPr>
        <p:spPr>
          <a:xfrm>
            <a:off x="2152650" y="1825625"/>
            <a:ext cx="7886700" cy="3690938"/>
          </a:xfrm>
        </p:spPr>
        <p:txBody>
          <a:bodyPr/>
          <a:lstStyle/>
          <a:p>
            <a:pPr eaLnBrk="1" hangingPunct="1"/>
            <a:endParaRPr lang="en-US" altLang="en-US"/>
          </a:p>
        </p:txBody>
      </p:sp>
      <p:pic>
        <p:nvPicPr>
          <p:cNvPr id="26626" name="Picture 3">
            <a:extLst>
              <a:ext uri="{FF2B5EF4-FFF2-40B4-BE49-F238E27FC236}">
                <a16:creationId xmlns:a16="http://schemas.microsoft.com/office/drawing/2014/main" id="{23EEE270-290C-F54B-8661-7C75E50B4D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16125" y="476250"/>
            <a:ext cx="8161338"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F518575B-4556-2A45-9560-24DB2F319BF1}"/>
              </a:ext>
            </a:extLst>
          </p:cNvPr>
          <p:cNvSpPr>
            <a:spLocks noGrp="1" noChangeArrowheads="1"/>
          </p:cNvSpPr>
          <p:nvPr>
            <p:ph type="title"/>
          </p:nvPr>
        </p:nvSpPr>
        <p:spPr/>
        <p:txBody>
          <a:bodyPr/>
          <a:lstStyle/>
          <a:p>
            <a:pPr eaLnBrk="1" hangingPunct="1"/>
            <a:r>
              <a:rPr lang="en-GB" altLang="en-US"/>
              <a:t>Where is the focus?</a:t>
            </a:r>
          </a:p>
        </p:txBody>
      </p:sp>
      <p:sp>
        <p:nvSpPr>
          <p:cNvPr id="3" name="Content Placeholder 2">
            <a:extLst>
              <a:ext uri="{FF2B5EF4-FFF2-40B4-BE49-F238E27FC236}">
                <a16:creationId xmlns:a16="http://schemas.microsoft.com/office/drawing/2014/main" id="{BE817176-7940-2E4E-A185-910963CA4F2C}"/>
              </a:ext>
            </a:extLst>
          </p:cNvPr>
          <p:cNvSpPr>
            <a:spLocks noGrp="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Your individual service user </a:t>
            </a:r>
          </a:p>
          <a:p>
            <a:pPr marL="0" indent="0" eaLnBrk="1" fontAlgn="auto" hangingPunct="1">
              <a:spcAft>
                <a:spcPts val="0"/>
              </a:spcAft>
              <a:buFont typeface="Arial" panose="020B0604020202020204" pitchFamily="34" charset="0"/>
              <a:buNone/>
              <a:defRPr/>
            </a:pPr>
            <a:endParaRPr lang="en-GB" altLang="en-US" dirty="0">
              <a:latin typeface="Arial" panose="020B0604020202020204" pitchFamily="34" charset="0"/>
              <a:ea typeface="ＭＳ Ｐゴシック" panose="020B0600070205080204" pitchFamily="34" charset="-128"/>
              <a:cs typeface="Arial" panose="020B0604020202020204" pitchFamily="34" charset="0"/>
            </a:endParaRPr>
          </a:p>
          <a:p>
            <a:pPr marL="0" indent="0" eaLnBrk="1" fontAlgn="auto" hangingPunct="1">
              <a:spcAft>
                <a:spcPts val="0"/>
              </a:spcAft>
              <a:buFont typeface="Arial" panose="020B0604020202020204" pitchFamily="34" charset="0"/>
              <a:buNone/>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You, the apprentice CAP</a:t>
            </a:r>
          </a:p>
          <a:p>
            <a:pPr marL="0" indent="0" eaLnBrk="1" fontAlgn="auto" hangingPunct="1">
              <a:spcAft>
                <a:spcPts val="0"/>
              </a:spcAft>
              <a:buFont typeface="Arial" panose="020B0604020202020204" pitchFamily="34" charset="0"/>
              <a:buNone/>
              <a:defRPr/>
            </a:pPr>
            <a:endParaRPr lang="en-GB" altLang="en-US" dirty="0">
              <a:latin typeface="Arial" panose="020B0604020202020204" pitchFamily="34" charset="0"/>
              <a:ea typeface="ＭＳ Ｐゴシック" panose="020B0600070205080204" pitchFamily="34" charset="-128"/>
              <a:cs typeface="Arial" panose="020B0604020202020204" pitchFamily="34" charset="0"/>
            </a:endParaRPr>
          </a:p>
          <a:p>
            <a:pPr marL="0" indent="0" eaLnBrk="1" fontAlgn="auto" hangingPunct="1">
              <a:spcAft>
                <a:spcPts val="0"/>
              </a:spcAft>
              <a:buFont typeface="Arial" panose="020B0604020202020204" pitchFamily="34" charset="0"/>
              <a:buNone/>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Why and what leads to change in this client? </a:t>
            </a:r>
          </a:p>
          <a:p>
            <a:pPr marL="0" indent="0" eaLnBrk="1" fontAlgn="auto" hangingPunct="1">
              <a:spcAft>
                <a:spcPts val="0"/>
              </a:spcAft>
              <a:buFont typeface="Arial" panose="020B0604020202020204" pitchFamily="34" charset="0"/>
              <a:buNone/>
              <a:defRPr/>
            </a:pPr>
            <a:endParaRPr lang="en-GB" altLang="en-US" dirty="0">
              <a:latin typeface="Arial" panose="020B0604020202020204" pitchFamily="34" charset="0"/>
              <a:ea typeface="ＭＳ Ｐゴシック" panose="020B0600070205080204" pitchFamily="34" charset="-128"/>
              <a:cs typeface="Arial" panose="020B0604020202020204" pitchFamily="34" charset="0"/>
            </a:endParaRPr>
          </a:p>
          <a:p>
            <a:pPr marL="0" indent="0" eaLnBrk="1" fontAlgn="auto" hangingPunct="1">
              <a:spcAft>
                <a:spcPts val="0"/>
              </a:spcAft>
              <a:buFont typeface="Arial" panose="020B0604020202020204" pitchFamily="34" charset="0"/>
              <a:buNone/>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Within client variability and change rather than across groups of clients</a:t>
            </a:r>
          </a:p>
          <a:p>
            <a:pPr lvl="1" eaLnBrk="1" fontAlgn="auto" hangingPunct="1">
              <a:spcAft>
                <a:spcPts val="0"/>
              </a:spcAft>
              <a:defRPr/>
            </a:pPr>
            <a:endParaRPr lang="en-GB" altLang="en-US" sz="2800" dirty="0">
              <a:latin typeface="Verdana" panose="020B0604030504040204" pitchFamily="34" charset="0"/>
              <a:ea typeface="ＭＳ Ｐゴシック" panose="020B0600070205080204" pitchFamily="34" charset="-128"/>
            </a:endParaRPr>
          </a:p>
          <a:p>
            <a:pPr eaLnBrk="1" fontAlgn="auto" hangingPunct="1">
              <a:spcAft>
                <a:spcPts val="0"/>
              </a:spcAft>
              <a:defRPr/>
            </a:pPr>
            <a:endParaRPr lang="en-GB"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AEDFF263-4561-7549-A017-B6280DDD88A9}"/>
              </a:ext>
            </a:extLst>
          </p:cNvPr>
          <p:cNvSpPr>
            <a:spLocks noGrp="1" noChangeArrowheads="1"/>
          </p:cNvSpPr>
          <p:nvPr>
            <p:ph type="title"/>
          </p:nvPr>
        </p:nvSpPr>
        <p:spPr/>
        <p:txBody>
          <a:bodyPr/>
          <a:lstStyle/>
          <a:p>
            <a:pPr eaLnBrk="1" hangingPunct="1"/>
            <a:r>
              <a:rPr lang="en-US" altLang="en-US" b="1">
                <a:ea typeface="ＭＳ Ｐゴシック" panose="020B0600070205080204" pitchFamily="34" charset="-128"/>
              </a:rPr>
              <a:t>What’s the advantage of SCED?</a:t>
            </a:r>
          </a:p>
        </p:txBody>
      </p:sp>
      <p:sp>
        <p:nvSpPr>
          <p:cNvPr id="29699" name="Content Placeholder 2">
            <a:extLst>
              <a:ext uri="{FF2B5EF4-FFF2-40B4-BE49-F238E27FC236}">
                <a16:creationId xmlns:a16="http://schemas.microsoft.com/office/drawing/2014/main" id="{693F5495-5CF7-3641-BC83-80E046E63632}"/>
              </a:ext>
            </a:extLst>
          </p:cNvPr>
          <p:cNvSpPr>
            <a:spLocks noGrp="1"/>
          </p:cNvSpPr>
          <p:nvPr>
            <p:ph idx="1"/>
          </p:nvPr>
        </p:nvSpPr>
        <p:spPr/>
        <p:txBody>
          <a:bodyPr rtlCol="0">
            <a:normAutofit/>
          </a:bodyPr>
          <a:lstStyle/>
          <a:p>
            <a:pPr eaLnBrk="1" fontAlgn="auto" hangingPunct="1">
              <a:spcAft>
                <a:spcPts val="0"/>
              </a:spcAft>
              <a:buFont typeface="Arial" panose="020B0604020202020204" pitchFamily="34" charset="0"/>
              <a:buNone/>
              <a:defRPr/>
            </a:pPr>
            <a:r>
              <a:rPr lang="en-GB" altLang="en-US" sz="3200" dirty="0">
                <a:latin typeface="Verdana" panose="020B0604030504040204" pitchFamily="34" charset="0"/>
                <a:ea typeface="ＭＳ Ｐゴシック" panose="020B0600070205080204" pitchFamily="34" charset="-128"/>
              </a:rPr>
              <a:t> </a:t>
            </a:r>
          </a:p>
          <a:p>
            <a:pPr lvl="1" eaLnBrk="1" fontAlgn="auto" hangingPunct="1">
              <a:spcAft>
                <a:spcPts val="0"/>
              </a:spcAft>
              <a:defRPr/>
            </a:pPr>
            <a:r>
              <a:rPr lang="en-GB" altLang="en-US" sz="3200" dirty="0">
                <a:latin typeface="Arial" panose="020B0604020202020204" pitchFamily="34" charset="0"/>
                <a:ea typeface="ＭＳ Ｐゴシック" panose="020B0600070205080204" pitchFamily="34" charset="-128"/>
                <a:cs typeface="Arial" panose="020B0604020202020204" pitchFamily="34" charset="0"/>
              </a:rPr>
              <a:t>Low cost</a:t>
            </a:r>
          </a:p>
          <a:p>
            <a:pPr lvl="1" eaLnBrk="1" fontAlgn="auto" hangingPunct="1">
              <a:spcAft>
                <a:spcPts val="0"/>
              </a:spcAft>
              <a:defRPr/>
            </a:pPr>
            <a:r>
              <a:rPr lang="en-GB" altLang="en-US" sz="3200" dirty="0">
                <a:latin typeface="Arial" panose="020B0604020202020204" pitchFamily="34" charset="0"/>
                <a:ea typeface="ＭＳ Ｐゴシック" panose="020B0600070205080204" pitchFamily="34" charset="-128"/>
                <a:cs typeface="Arial" panose="020B0604020202020204" pitchFamily="34" charset="0"/>
              </a:rPr>
              <a:t>Low infrastructure</a:t>
            </a:r>
          </a:p>
          <a:p>
            <a:pPr lvl="1" eaLnBrk="1" fontAlgn="auto" hangingPunct="1">
              <a:spcAft>
                <a:spcPts val="0"/>
              </a:spcAft>
              <a:defRPr/>
            </a:pPr>
            <a:r>
              <a:rPr lang="en-GB" altLang="en-US" sz="3200" dirty="0">
                <a:latin typeface="Arial" panose="020B0604020202020204" pitchFamily="34" charset="0"/>
                <a:ea typeface="ＭＳ Ｐゴシック" panose="020B0600070205080204" pitchFamily="34" charset="-128"/>
                <a:cs typeface="Arial" panose="020B0604020202020204" pitchFamily="34" charset="0"/>
              </a:rPr>
              <a:t>Small ‘turning circle’</a:t>
            </a:r>
          </a:p>
          <a:p>
            <a:pPr lvl="1" eaLnBrk="1" fontAlgn="auto" hangingPunct="1">
              <a:spcAft>
                <a:spcPts val="0"/>
              </a:spcAft>
              <a:defRPr/>
            </a:pPr>
            <a:r>
              <a:rPr lang="en-GB" altLang="en-US" sz="3200" dirty="0">
                <a:latin typeface="Arial" panose="020B0604020202020204" pitchFamily="34" charset="0"/>
                <a:ea typeface="ＭＳ Ｐゴシック" panose="020B0600070205080204" pitchFamily="34" charset="-128"/>
                <a:cs typeface="Arial" panose="020B0604020202020204" pitchFamily="34" charset="0"/>
              </a:rPr>
              <a:t>Easily adaptable</a:t>
            </a:r>
          </a:p>
          <a:p>
            <a:pPr lvl="1" eaLnBrk="1" fontAlgn="auto" hangingPunct="1">
              <a:spcAft>
                <a:spcPts val="0"/>
              </a:spcAft>
              <a:defRPr/>
            </a:pPr>
            <a:r>
              <a:rPr lang="en-GB" altLang="en-US" sz="3200" dirty="0">
                <a:latin typeface="Arial" panose="020B0604020202020204" pitchFamily="34" charset="0"/>
                <a:ea typeface="ＭＳ Ｐゴシック" panose="020B0600070205080204" pitchFamily="34" charset="-128"/>
                <a:cs typeface="Arial" panose="020B0604020202020204" pitchFamily="34" charset="0"/>
              </a:rPr>
              <a:t>Flexible methods </a:t>
            </a:r>
          </a:p>
          <a:p>
            <a:pPr marL="0" indent="0" eaLnBrk="1" fontAlgn="auto" hangingPunct="1">
              <a:spcAft>
                <a:spcPts val="0"/>
              </a:spcAft>
              <a:buFont typeface="Arial" panose="020B0604020202020204" pitchFamily="34" charset="0"/>
              <a:buNone/>
              <a:defRPr/>
            </a:pPr>
            <a:endParaRPr lang="en-GB" altLang="en-US" sz="3200" dirty="0">
              <a:latin typeface="Arial" panose="020B0604020202020204" pitchFamily="34" charset="0"/>
              <a:ea typeface="ＭＳ Ｐゴシック" panose="020B0600070205080204" pitchFamily="34" charset="-128"/>
              <a:cs typeface="Arial" panose="020B0604020202020204" pitchFamily="34" charset="0"/>
            </a:endParaRPr>
          </a:p>
          <a:p>
            <a:pPr eaLnBrk="1" fontAlgn="auto" hangingPunct="1">
              <a:spcAft>
                <a:spcPts val="0"/>
              </a:spcAft>
              <a:buFont typeface="Arial" panose="020B0604020202020204" pitchFamily="34" charset="0"/>
              <a:buNone/>
              <a:defRPr/>
            </a:pPr>
            <a:endParaRPr lang="en-US" altLang="en-US" sz="3200" dirty="0">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58564E0B-4D9B-EF46-BDC1-B123211A578E}"/>
              </a:ext>
            </a:extLst>
          </p:cNvPr>
          <p:cNvSpPr>
            <a:spLocks noGrp="1" noChangeArrowheads="1"/>
          </p:cNvSpPr>
          <p:nvPr>
            <p:ph type="title"/>
          </p:nvPr>
        </p:nvSpPr>
        <p:spPr/>
        <p:txBody>
          <a:bodyPr/>
          <a:lstStyle/>
          <a:p>
            <a:pPr eaLnBrk="1" hangingPunct="1"/>
            <a:r>
              <a:rPr lang="en-US" altLang="en-US" b="1">
                <a:ea typeface="ＭＳ Ｐゴシック" panose="020B0600070205080204" pitchFamily="34" charset="-128"/>
              </a:rPr>
              <a:t>Why is SCED useful?</a:t>
            </a:r>
          </a:p>
        </p:txBody>
      </p:sp>
      <p:sp>
        <p:nvSpPr>
          <p:cNvPr id="28674" name="Content Placeholder 2">
            <a:extLst>
              <a:ext uri="{FF2B5EF4-FFF2-40B4-BE49-F238E27FC236}">
                <a16:creationId xmlns:a16="http://schemas.microsoft.com/office/drawing/2014/main" id="{28CDB94F-D623-F442-BB2A-CDC64EC46D53}"/>
              </a:ext>
            </a:extLst>
          </p:cNvPr>
          <p:cNvSpPr>
            <a:spLocks noGrp="1" noChangeArrowheads="1"/>
          </p:cNvSpPr>
          <p:nvPr>
            <p:ph idx="1"/>
          </p:nvPr>
        </p:nvSpPr>
        <p:spPr>
          <a:xfrm>
            <a:off x="2209800" y="1628775"/>
            <a:ext cx="7772400" cy="4467225"/>
          </a:xfrm>
        </p:spPr>
        <p:txBody>
          <a:bodyPr/>
          <a:lstStyle/>
          <a:p>
            <a:pPr marL="0" indent="0" defTabSz="762000" eaLnBrk="1" hangingPunct="1">
              <a:lnSpc>
                <a:spcPct val="140000"/>
              </a:lnSpc>
              <a:buFont typeface="Arial" panose="020B0604020202020204" pitchFamily="34" charset="0"/>
              <a:buNone/>
              <a:defRPr/>
            </a:pPr>
            <a:r>
              <a:rPr lang="en-GB" altLang="en-US" sz="2000" dirty="0">
                <a:latin typeface="Arial" panose="020B0604020202020204" pitchFamily="34" charset="0"/>
                <a:ea typeface="ＭＳ Ｐゴシック" panose="020B0600070205080204" pitchFamily="34" charset="-128"/>
                <a:cs typeface="Arial" panose="020B0604020202020204" pitchFamily="34" charset="0"/>
              </a:rPr>
              <a:t>Perhaps the most useful contribution the single-case design can make to efficacy-effectiveness research is its ability to answer questions that are clinically relevant variants on those of evidence-based practice:</a:t>
            </a:r>
          </a:p>
          <a:p>
            <a:pPr defTabSz="762000" eaLnBrk="1" hangingPunct="1">
              <a:lnSpc>
                <a:spcPct val="140000"/>
              </a:lnSpc>
              <a:defRPr/>
            </a:pPr>
            <a:r>
              <a:rPr lang="en-GB" altLang="en-US" sz="2000" dirty="0">
                <a:latin typeface="Arial" panose="020B0604020202020204" pitchFamily="34" charset="0"/>
                <a:ea typeface="ＭＳ Ｐゴシック" panose="020B0600070205080204" pitchFamily="34" charset="-128"/>
                <a:cs typeface="Arial" panose="020B0604020202020204" pitchFamily="34" charset="0"/>
              </a:rPr>
              <a:t>Does this evidence-based treatment work for this particular type of client, who differs in some way from the sample characteristics of the evidence base?</a:t>
            </a:r>
          </a:p>
          <a:p>
            <a:pPr defTabSz="762000" eaLnBrk="1" hangingPunct="1">
              <a:buFont typeface="Arial" panose="020B0604020202020204" pitchFamily="34" charset="0"/>
              <a:buNone/>
              <a:defRPr/>
            </a:pPr>
            <a:endParaRPr lang="en-US" altLang="en-US" sz="2000" dirty="0">
              <a:ea typeface="ＭＳ Ｐゴシック" panose="020B0600070205080204" pitchFamily="34" charset="-128"/>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2A4D5592-6230-F442-89D5-815D0702488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So why don’t clinicians use it?</a:t>
            </a:r>
          </a:p>
        </p:txBody>
      </p:sp>
      <p:sp>
        <p:nvSpPr>
          <p:cNvPr id="30722" name="Content Placeholder 2">
            <a:extLst>
              <a:ext uri="{FF2B5EF4-FFF2-40B4-BE49-F238E27FC236}">
                <a16:creationId xmlns:a16="http://schemas.microsoft.com/office/drawing/2014/main" id="{60242C0B-E8FF-F445-9F8B-EC1B77D839FD}"/>
              </a:ext>
            </a:extLst>
          </p:cNvPr>
          <p:cNvSpPr>
            <a:spLocks noGrp="1" noChangeArrowheads="1"/>
          </p:cNvSpPr>
          <p:nvPr>
            <p:ph idx="1"/>
          </p:nvPr>
        </p:nvSpPr>
        <p:spPr/>
        <p:txBody>
          <a:bodyPr/>
          <a:lstStyle/>
          <a:p>
            <a:pPr defTabSz="762000" eaLnBrk="1" hangingPunct="1">
              <a:lnSpc>
                <a:spcPct val="140000"/>
              </a:lnSpc>
            </a:pPr>
            <a:r>
              <a:rPr lang="en-GB" altLang="en-US" sz="2400">
                <a:latin typeface="Arial" panose="020B0604020202020204" pitchFamily="34" charset="0"/>
                <a:ea typeface="ＭＳ Ｐゴシック" panose="020B0600070205080204" pitchFamily="34" charset="-128"/>
                <a:cs typeface="Arial" panose="020B0604020202020204" pitchFamily="34" charset="0"/>
              </a:rPr>
              <a:t>Lack of confidence </a:t>
            </a:r>
          </a:p>
          <a:p>
            <a:pPr defTabSz="762000" eaLnBrk="1" hangingPunct="1">
              <a:lnSpc>
                <a:spcPct val="140000"/>
              </a:lnSpc>
            </a:pPr>
            <a:r>
              <a:rPr lang="en-GB" altLang="en-US" sz="2400">
                <a:latin typeface="Arial" panose="020B0604020202020204" pitchFamily="34" charset="0"/>
                <a:ea typeface="ＭＳ Ｐゴシック" panose="020B0600070205080204" pitchFamily="34" charset="-128"/>
                <a:cs typeface="Arial" panose="020B0604020202020204" pitchFamily="34" charset="0"/>
              </a:rPr>
              <a:t>Lack of knowledge </a:t>
            </a:r>
          </a:p>
          <a:p>
            <a:pPr defTabSz="762000" eaLnBrk="1" hangingPunct="1">
              <a:lnSpc>
                <a:spcPct val="140000"/>
              </a:lnSpc>
            </a:pPr>
            <a:r>
              <a:rPr lang="en-GB" altLang="en-US" sz="2400">
                <a:latin typeface="Arial" panose="020B0604020202020204" pitchFamily="34" charset="0"/>
                <a:ea typeface="ＭＳ Ｐゴシック" panose="020B0600070205080204" pitchFamily="34" charset="-128"/>
                <a:cs typeface="Arial" panose="020B0604020202020204" pitchFamily="34" charset="0"/>
              </a:rPr>
              <a:t>The ideal described in the classic texts on the design seems a far cry from what is possible in the real world</a:t>
            </a:r>
          </a:p>
          <a:p>
            <a:pPr defTabSz="762000" eaLnBrk="1" hangingPunct="1">
              <a:buFont typeface="Arial" panose="020B0604020202020204" pitchFamily="34" charset="0"/>
              <a:buNone/>
            </a:pPr>
            <a:endParaRPr lang="en-US" altLang="en-US" sz="1800">
              <a:ea typeface="ＭＳ Ｐゴシック" panose="020B0600070205080204" pitchFamily="34" charset="-128"/>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4E464D34-0015-0D4F-875A-1EF01EBEE430}"/>
              </a:ext>
            </a:extLst>
          </p:cNvPr>
          <p:cNvSpPr>
            <a:spLocks noGrp="1" noChangeArrowheads="1"/>
          </p:cNvSpPr>
          <p:nvPr>
            <p:ph type="title"/>
          </p:nvPr>
        </p:nvSpPr>
        <p:spPr/>
        <p:txBody>
          <a:bodyPr/>
          <a:lstStyle/>
          <a:p>
            <a:pPr algn="ctr" eaLnBrk="1" hangingPunct="1"/>
            <a:r>
              <a:rPr lang="en-US" altLang="en-US" b="1">
                <a:ea typeface="ＭＳ Ｐゴシック" panose="020B0600070205080204" pitchFamily="34" charset="-128"/>
              </a:rPr>
              <a:t>How to engage clients</a:t>
            </a:r>
          </a:p>
        </p:txBody>
      </p:sp>
      <p:sp>
        <p:nvSpPr>
          <p:cNvPr id="31746" name="Content Placeholder 2">
            <a:extLst>
              <a:ext uri="{FF2B5EF4-FFF2-40B4-BE49-F238E27FC236}">
                <a16:creationId xmlns:a16="http://schemas.microsoft.com/office/drawing/2014/main" id="{80E0C130-6CC7-0C49-9588-DC7BD908DDBC}"/>
              </a:ext>
            </a:extLst>
          </p:cNvPr>
          <p:cNvSpPr>
            <a:spLocks noGrp="1" noChangeArrowheads="1"/>
          </p:cNvSpPr>
          <p:nvPr>
            <p:ph idx="1"/>
          </p:nvPr>
        </p:nvSpPr>
        <p:spPr/>
        <p:txBody>
          <a:bodyPr/>
          <a:lstStyle/>
          <a:p>
            <a:pPr eaLnBrk="1" hangingPunct="1"/>
            <a:r>
              <a:rPr lang="en-US" altLang="en-US" sz="2400">
                <a:ea typeface="ＭＳ Ｐゴシック" panose="020B0600070205080204" pitchFamily="34" charset="-128"/>
              </a:rPr>
              <a:t>Not a must do aspect of your work</a:t>
            </a:r>
          </a:p>
          <a:p>
            <a:pPr eaLnBrk="1" hangingPunct="1"/>
            <a:r>
              <a:rPr lang="en-US" altLang="en-US" sz="2400">
                <a:ea typeface="ＭＳ Ｐゴシック" panose="020B0600070205080204" pitchFamily="34" charset="-128"/>
              </a:rPr>
              <a:t>Have a relaxed attitude</a:t>
            </a:r>
          </a:p>
          <a:p>
            <a:pPr eaLnBrk="1" hangingPunct="1"/>
            <a:r>
              <a:rPr lang="en-US" altLang="en-US" sz="2400">
                <a:ea typeface="ＭＳ Ｐゴシック" panose="020B0600070205080204" pitchFamily="34" charset="-128"/>
              </a:rPr>
              <a:t>Display interest in their plight </a:t>
            </a:r>
          </a:p>
          <a:p>
            <a:pPr eaLnBrk="1" hangingPunct="1"/>
            <a:r>
              <a:rPr lang="en-US" altLang="en-US" sz="2400">
                <a:ea typeface="ＭＳ Ｐゴシック" panose="020B0600070205080204" pitchFamily="34" charset="-128"/>
              </a:rPr>
              <a:t>Be flexible</a:t>
            </a:r>
          </a:p>
          <a:p>
            <a:pPr eaLnBrk="1" hangingPunct="1"/>
            <a:r>
              <a:rPr lang="en-US" altLang="en-US" sz="2400">
                <a:ea typeface="ＭＳ Ｐゴシック" panose="020B0600070205080204" pitchFamily="34" charset="-128"/>
              </a:rPr>
              <a:t>This is an aspect of your normal practice</a:t>
            </a:r>
          </a:p>
          <a:p>
            <a:pPr eaLnBrk="1" hangingPunct="1"/>
            <a:r>
              <a:rPr lang="en-US" altLang="en-US" sz="2400">
                <a:ea typeface="ＭＳ Ｐゴシック" panose="020B0600070205080204" pitchFamily="34" charset="-128"/>
              </a:rPr>
              <a:t>Encourage reflectivity</a:t>
            </a:r>
          </a:p>
          <a:p>
            <a:pPr eaLnBrk="1" hangingPunct="1"/>
            <a:r>
              <a:rPr lang="en-US" altLang="en-US" sz="2400">
                <a:ea typeface="ＭＳ Ｐゴシック" panose="020B0600070205080204" pitchFamily="34" charset="-128"/>
              </a:rPr>
              <a:t>Keeping an eye on progress</a:t>
            </a:r>
          </a:p>
          <a:p>
            <a:pPr eaLnBrk="1" hangingPunct="1"/>
            <a:r>
              <a:rPr lang="en-US" altLang="en-US" sz="2400">
                <a:ea typeface="ＭＳ Ｐゴシック" panose="020B0600070205080204" pitchFamily="34" charset="-128"/>
              </a:rPr>
              <a:t>Promise feedback</a:t>
            </a:r>
          </a:p>
          <a:p>
            <a:pPr eaLnBrk="1" hangingPunct="1">
              <a:buFont typeface="Monotype Sorts" pitchFamily="2" charset="2"/>
              <a:buNone/>
            </a:pPr>
            <a:endParaRPr lang="en-US" altLang="en-US" sz="1800">
              <a:ea typeface="ＭＳ Ｐゴシック" panose="020B0600070205080204" pitchFamily="34" charset="-128"/>
            </a:endParaRPr>
          </a:p>
          <a:p>
            <a:pPr eaLnBrk="1" hangingPunct="1"/>
            <a:endParaRPr lang="en-US" altLang="en-US" sz="1800">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E980F541-9714-7A43-B411-92B0B74F5988}"/>
              </a:ext>
            </a:extLst>
          </p:cNvPr>
          <p:cNvSpPr>
            <a:spLocks noGrp="1" noChangeArrowheads="1"/>
          </p:cNvSpPr>
          <p:nvPr>
            <p:ph type="title"/>
          </p:nvPr>
        </p:nvSpPr>
        <p:spPr/>
        <p:txBody>
          <a:bodyPr/>
          <a:lstStyle/>
          <a:p>
            <a:pPr algn="ctr" eaLnBrk="1" hangingPunct="1"/>
            <a:r>
              <a:rPr lang="en-GB" altLang="en-US" sz="2800">
                <a:solidFill>
                  <a:srgbClr val="FF0000"/>
                </a:solidFill>
              </a:rPr>
              <a:t>SCED balances nomothetic and idiographic approaches to measurement</a:t>
            </a:r>
          </a:p>
        </p:txBody>
      </p:sp>
      <p:pic>
        <p:nvPicPr>
          <p:cNvPr id="32770" name="Content Placeholder 3">
            <a:extLst>
              <a:ext uri="{FF2B5EF4-FFF2-40B4-BE49-F238E27FC236}">
                <a16:creationId xmlns:a16="http://schemas.microsoft.com/office/drawing/2014/main" id="{31F99ED9-E6A6-5F4E-A8B3-13F695D76D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52650" y="1919288"/>
            <a:ext cx="7183438" cy="410210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81CC0CB8-F811-B241-835B-DB1A84B45BD4}"/>
              </a:ext>
            </a:extLst>
          </p:cNvPr>
          <p:cNvSpPr>
            <a:spLocks noGrp="1"/>
          </p:cNvSpPr>
          <p:nvPr>
            <p:ph type="title"/>
          </p:nvPr>
        </p:nvSpPr>
        <p:spPr>
          <a:xfrm>
            <a:off x="2209800" y="762000"/>
            <a:ext cx="7848600" cy="990600"/>
          </a:xfrm>
        </p:spPr>
        <p:txBody>
          <a:bodyPr rtlCol="0">
            <a:normAutofit fontScale="90000"/>
          </a:bodyPr>
          <a:lstStyle/>
          <a:p>
            <a:pPr eaLnBrk="1" fontAlgn="auto" hangingPunct="1">
              <a:spcAft>
                <a:spcPts val="0"/>
              </a:spcAft>
              <a:defRPr/>
            </a:pPr>
            <a:r>
              <a:rPr lang="en-GB" altLang="en-US" sz="3600" b="1" dirty="0">
                <a:latin typeface="Verdana" panose="020B0604030504040204" pitchFamily="34" charset="0"/>
                <a:ea typeface="ＭＳ Ｐゴシック" panose="020B0600070205080204" pitchFamily="34" charset="-128"/>
              </a:rPr>
              <a:t>Defining feature: repeated idiographic measurement</a:t>
            </a:r>
            <a:br>
              <a:rPr lang="en-GB" altLang="en-US" i="1" dirty="0">
                <a:latin typeface="Verdana" panose="020B0604030504040204" pitchFamily="34" charset="0"/>
                <a:ea typeface="ＭＳ Ｐゴシック" panose="020B0600070205080204" pitchFamily="34" charset="-128"/>
              </a:rPr>
            </a:br>
            <a:endParaRPr lang="en-US" altLang="en-US" dirty="0">
              <a:ea typeface="ＭＳ Ｐゴシック" panose="020B0600070205080204" pitchFamily="34" charset="-128"/>
            </a:endParaRPr>
          </a:p>
        </p:txBody>
      </p:sp>
      <p:sp>
        <p:nvSpPr>
          <p:cNvPr id="23555" name="Content Placeholder 2">
            <a:extLst>
              <a:ext uri="{FF2B5EF4-FFF2-40B4-BE49-F238E27FC236}">
                <a16:creationId xmlns:a16="http://schemas.microsoft.com/office/drawing/2014/main" id="{A13E0E6E-102F-8A4F-9EAF-BC43AC104A28}"/>
              </a:ext>
            </a:extLst>
          </p:cNvPr>
          <p:cNvSpPr>
            <a:spLocks noGrp="1"/>
          </p:cNvSpPr>
          <p:nvPr>
            <p:ph idx="1"/>
          </p:nvPr>
        </p:nvSpPr>
        <p:spPr>
          <a:xfrm>
            <a:off x="2209800" y="1628775"/>
            <a:ext cx="7772400" cy="4467225"/>
          </a:xfrm>
        </p:spPr>
        <p:txBody>
          <a:bodyPr rtlCol="0">
            <a:normAutofit lnSpcReduction="10000"/>
          </a:bodyPr>
          <a:lstStyle/>
          <a:p>
            <a:pPr defTabSz="762000" eaLnBrk="1" fontAlgn="auto" hangingPunct="1">
              <a:lnSpc>
                <a:spcPct val="140000"/>
              </a:lnSpc>
              <a:spcAft>
                <a:spcPts val="0"/>
              </a:spcAft>
              <a:buFont typeface="Arial" panose="020B0604020202020204" pitchFamily="34" charset="0"/>
              <a:buNone/>
              <a:defRPr/>
            </a:pPr>
            <a:endParaRPr lang="en-GB" altLang="en-US" sz="800">
              <a:latin typeface="Verdana" panose="020B0604030504040204" pitchFamily="34" charset="0"/>
              <a:ea typeface="ＭＳ Ｐゴシック" panose="020B0600070205080204" pitchFamily="34" charset="-128"/>
            </a:endParaRPr>
          </a:p>
          <a:p>
            <a:pPr defTabSz="762000" eaLnBrk="1" fontAlgn="auto" hangingPunct="1">
              <a:lnSpc>
                <a:spcPct val="110000"/>
              </a:lnSpc>
              <a:spcAft>
                <a:spcPts val="0"/>
              </a:spcAft>
              <a:defRPr/>
            </a:pPr>
            <a:r>
              <a:rPr lang="en-GB" altLang="en-US" sz="2000">
                <a:latin typeface="Arial" panose="020B0604020202020204" pitchFamily="34" charset="0"/>
                <a:ea typeface="ＭＳ Ｐゴシック" panose="020B0600070205080204" pitchFamily="34" charset="-128"/>
                <a:cs typeface="Arial" panose="020B0604020202020204" pitchFamily="34" charset="0"/>
              </a:rPr>
              <a:t>A funnel approach from nomothetic to idiographic target measures </a:t>
            </a:r>
          </a:p>
          <a:p>
            <a:pPr defTabSz="762000" eaLnBrk="1" fontAlgn="auto" hangingPunct="1">
              <a:lnSpc>
                <a:spcPct val="110000"/>
              </a:lnSpc>
              <a:spcAft>
                <a:spcPts val="0"/>
              </a:spcAft>
              <a:defRPr/>
            </a:pPr>
            <a:r>
              <a:rPr lang="en-GB" altLang="en-US" sz="2000">
                <a:latin typeface="Arial" panose="020B0604020202020204" pitchFamily="34" charset="0"/>
                <a:ea typeface="ＭＳ Ｐゴシック" panose="020B0600070205080204" pitchFamily="34" charset="-128"/>
                <a:cs typeface="Arial" panose="020B0604020202020204" pitchFamily="34" charset="0"/>
              </a:rPr>
              <a:t>Usually single case designs rely either on direct staff/parent/carer observations OR self-monitoring using self-report diaries. </a:t>
            </a:r>
          </a:p>
          <a:p>
            <a:pPr defTabSz="762000" eaLnBrk="1" fontAlgn="auto" hangingPunct="1">
              <a:lnSpc>
                <a:spcPct val="110000"/>
              </a:lnSpc>
              <a:spcAft>
                <a:spcPts val="0"/>
              </a:spcAft>
              <a:defRPr/>
            </a:pPr>
            <a:r>
              <a:rPr lang="en-GB" altLang="en-US" sz="2000">
                <a:latin typeface="Arial" panose="020B0604020202020204" pitchFamily="34" charset="0"/>
                <a:ea typeface="ＭＳ Ｐゴシック" panose="020B0600070205080204" pitchFamily="34" charset="-128"/>
                <a:cs typeface="Arial" panose="020B0604020202020204" pitchFamily="34" charset="0"/>
              </a:rPr>
              <a:t>Frequent measurement of idiographic outcome measures that are key to the maintenance of the clinical problem</a:t>
            </a:r>
          </a:p>
          <a:p>
            <a:pPr defTabSz="762000" eaLnBrk="1" fontAlgn="auto" hangingPunct="1">
              <a:lnSpc>
                <a:spcPct val="110000"/>
              </a:lnSpc>
              <a:spcAft>
                <a:spcPts val="0"/>
              </a:spcAft>
              <a:defRPr/>
            </a:pPr>
            <a:r>
              <a:rPr lang="en-GB" altLang="en-US" sz="2000">
                <a:latin typeface="Arial" panose="020B0604020202020204" pitchFamily="34" charset="0"/>
                <a:ea typeface="ＭＳ Ｐゴシック" panose="020B0600070205080204" pitchFamily="34" charset="-128"/>
                <a:cs typeface="Arial" panose="020B0604020202020204" pitchFamily="34" charset="0"/>
              </a:rPr>
              <a:t>The repeated idiographic measures provide data on the variation across time in these outcome. With this information the search can begin for the causes of that variation </a:t>
            </a:r>
          </a:p>
          <a:p>
            <a:pPr defTabSz="762000" eaLnBrk="1" fontAlgn="auto" hangingPunct="1">
              <a:lnSpc>
                <a:spcPct val="110000"/>
              </a:lnSpc>
              <a:spcAft>
                <a:spcPts val="0"/>
              </a:spcAft>
              <a:defRPr/>
            </a:pPr>
            <a:r>
              <a:rPr lang="en-GB" altLang="en-US" sz="2000">
                <a:latin typeface="Arial" panose="020B0604020202020204" pitchFamily="34" charset="0"/>
                <a:ea typeface="ＭＳ Ｐゴシック" panose="020B0600070205080204" pitchFamily="34" charset="-128"/>
                <a:cs typeface="Arial" panose="020B0604020202020204" pitchFamily="34" charset="0"/>
              </a:rPr>
              <a:t>In essence, you then ask to what extent the observed variation in the idiographic measures is consistent with change occurring?  </a:t>
            </a:r>
          </a:p>
          <a:p>
            <a:pPr defTabSz="762000" eaLnBrk="1" fontAlgn="auto" hangingPunct="1">
              <a:spcAft>
                <a:spcPts val="0"/>
              </a:spcAft>
              <a:buFont typeface="Arial" panose="020B0604020202020204" pitchFamily="34" charset="0"/>
              <a:buNone/>
              <a:defRPr/>
            </a:pPr>
            <a:endParaRPr lang="en-US" altLang="en-US" sz="1800">
              <a:ea typeface="ＭＳ Ｐゴシック" panose="020B0600070205080204" pitchFamily="34" charset="-12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DCC98252-29CC-EF42-B279-F367D650271E}"/>
              </a:ext>
            </a:extLst>
          </p:cNvPr>
          <p:cNvSpPr>
            <a:spLocks noGrp="1" noChangeArrowheads="1"/>
          </p:cNvSpPr>
          <p:nvPr>
            <p:ph type="title"/>
          </p:nvPr>
        </p:nvSpPr>
        <p:spPr/>
        <p:txBody>
          <a:bodyPr/>
          <a:lstStyle/>
          <a:p>
            <a:pPr algn="ctr" eaLnBrk="1" hangingPunct="1"/>
            <a:r>
              <a:rPr lang="en-US" altLang="en-US" b="1">
                <a:ea typeface="ＭＳ Ｐゴシック" panose="020B0600070205080204" pitchFamily="34" charset="-128"/>
              </a:rPr>
              <a:t>What is a baseline?</a:t>
            </a:r>
          </a:p>
        </p:txBody>
      </p:sp>
      <p:sp>
        <p:nvSpPr>
          <p:cNvPr id="34818" name="Content Placeholder 2">
            <a:extLst>
              <a:ext uri="{FF2B5EF4-FFF2-40B4-BE49-F238E27FC236}">
                <a16:creationId xmlns:a16="http://schemas.microsoft.com/office/drawing/2014/main" id="{33FCB804-D1A9-E946-8882-DAA4C961BEF7}"/>
              </a:ext>
            </a:extLst>
          </p:cNvPr>
          <p:cNvSpPr>
            <a:spLocks noGrp="1" noChangeArrowheads="1"/>
          </p:cNvSpPr>
          <p:nvPr>
            <p:ph idx="1"/>
          </p:nvPr>
        </p:nvSpPr>
        <p:spPr>
          <a:xfrm>
            <a:off x="2209800" y="1700213"/>
            <a:ext cx="7772400" cy="4395787"/>
          </a:xfrm>
        </p:spPr>
        <p:txBody>
          <a:bodyPr/>
          <a:lstStyle/>
          <a:p>
            <a:pPr defTabSz="762000" eaLnBrk="1" hangingPunct="1">
              <a:lnSpc>
                <a:spcPct val="140000"/>
              </a:lnSpc>
            </a:pPr>
            <a:r>
              <a:rPr lang="en-GB" altLang="en-US" sz="2000">
                <a:latin typeface="Arial" panose="020B0604020202020204" pitchFamily="34" charset="0"/>
                <a:ea typeface="ＭＳ Ｐゴシック" panose="020B0600070205080204" pitchFamily="34" charset="-128"/>
                <a:cs typeface="Arial" panose="020B0604020202020204" pitchFamily="34" charset="0"/>
              </a:rPr>
              <a:t>A baseline ‘A’ involves taking repeated measures of the idiographic measures before treatment occurs - so that the ‘natural course’ of the outcome is known </a:t>
            </a:r>
          </a:p>
          <a:p>
            <a:pPr defTabSz="762000" eaLnBrk="1" hangingPunct="1">
              <a:lnSpc>
                <a:spcPct val="140000"/>
              </a:lnSpc>
            </a:pPr>
            <a:r>
              <a:rPr lang="en-GB" altLang="en-US" sz="2000">
                <a:latin typeface="Arial" panose="020B0604020202020204" pitchFamily="34" charset="0"/>
                <a:ea typeface="ＭＳ Ｐゴシック" panose="020B0600070205080204" pitchFamily="34" charset="-128"/>
                <a:cs typeface="Arial" panose="020B0604020202020204" pitchFamily="34" charset="0"/>
              </a:rPr>
              <a:t>In terms of the ideal, long and stable baselines are considered helpful – but not that common.</a:t>
            </a:r>
          </a:p>
          <a:p>
            <a:pPr defTabSz="762000" eaLnBrk="1" hangingPunct="1">
              <a:lnSpc>
                <a:spcPct val="140000"/>
              </a:lnSpc>
            </a:pPr>
            <a:r>
              <a:rPr lang="en-GB" altLang="en-US" sz="2000">
                <a:latin typeface="Arial" panose="020B0604020202020204" pitchFamily="34" charset="0"/>
                <a:ea typeface="ＭＳ Ｐゴシック" panose="020B0600070205080204" pitchFamily="34" charset="-128"/>
                <a:cs typeface="Arial" panose="020B0604020202020204" pitchFamily="34" charset="0"/>
              </a:rPr>
              <a:t>Technically neutral baselines are a fallacy – you have contact with the service user; you are assessing them.</a:t>
            </a:r>
          </a:p>
          <a:p>
            <a:pPr defTabSz="762000" eaLnBrk="1" hangingPunct="1">
              <a:lnSpc>
                <a:spcPct val="140000"/>
              </a:lnSpc>
            </a:pPr>
            <a:r>
              <a:rPr lang="en-GB" altLang="en-US" sz="2000">
                <a:latin typeface="Arial" panose="020B0604020202020204" pitchFamily="34" charset="0"/>
                <a:ea typeface="ＭＳ Ｐゴシック" panose="020B0600070205080204" pitchFamily="34" charset="-128"/>
                <a:cs typeface="Arial" panose="020B0604020202020204" pitchFamily="34" charset="0"/>
              </a:rPr>
              <a:t>Some disorders have inbuilt variability, so don’t expect a stable baseline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F28EE035-CAE3-0E41-BE48-A6D2FC4245D1}"/>
              </a:ext>
            </a:extLst>
          </p:cNvPr>
          <p:cNvSpPr>
            <a:spLocks noGrp="1" noChangeArrowheads="1"/>
          </p:cNvSpPr>
          <p:nvPr>
            <p:ph type="title"/>
          </p:nvPr>
        </p:nvSpPr>
        <p:spPr/>
        <p:txBody>
          <a:bodyPr/>
          <a:lstStyle/>
          <a:p>
            <a:pPr eaLnBrk="1" hangingPunct="1"/>
            <a:r>
              <a:rPr lang="en-GB" altLang="en-US" sz="3200" b="1">
                <a:latin typeface="Times" pitchFamily="2" charset="0"/>
                <a:ea typeface="ＭＳ Ｐゴシック" panose="020B0600070205080204" pitchFamily="34" charset="-128"/>
              </a:rPr>
              <a:t>OVERALL AIMS OF THE WORKSHOP</a:t>
            </a:r>
            <a:endParaRPr lang="en-US" altLang="en-US" sz="3200">
              <a:ea typeface="ＭＳ Ｐゴシック" panose="020B0600070205080204" pitchFamily="34" charset="-128"/>
            </a:endParaRPr>
          </a:p>
        </p:txBody>
      </p:sp>
      <p:sp>
        <p:nvSpPr>
          <p:cNvPr id="17410" name="Content Placeholder 2">
            <a:extLst>
              <a:ext uri="{FF2B5EF4-FFF2-40B4-BE49-F238E27FC236}">
                <a16:creationId xmlns:a16="http://schemas.microsoft.com/office/drawing/2014/main" id="{1DAF8D91-420E-094B-A588-D72B9534DDCD}"/>
              </a:ext>
            </a:extLst>
          </p:cNvPr>
          <p:cNvSpPr>
            <a:spLocks noGrp="1" noChangeArrowheads="1"/>
          </p:cNvSpPr>
          <p:nvPr>
            <p:ph idx="1"/>
          </p:nvPr>
        </p:nvSpPr>
        <p:spPr>
          <a:xfrm>
            <a:off x="2209800" y="1700213"/>
            <a:ext cx="7772400" cy="4395787"/>
          </a:xfrm>
        </p:spPr>
        <p:txBody>
          <a:bodyPr/>
          <a:lstStyle/>
          <a:p>
            <a:pPr eaLnBrk="1" hangingPunct="1">
              <a:lnSpc>
                <a:spcPct val="115000"/>
              </a:lnSpc>
              <a:spcBef>
                <a:spcPct val="50000"/>
              </a:spcBef>
            </a:pPr>
            <a:r>
              <a:rPr lang="en-GB" altLang="en-US" sz="2000">
                <a:latin typeface="Arial" panose="020B0604020202020204" pitchFamily="34" charset="0"/>
                <a:ea typeface="ＭＳ Ｐゴシック" panose="020B0600070205080204" pitchFamily="34" charset="-128"/>
                <a:cs typeface="Arial" panose="020B0604020202020204" pitchFamily="34" charset="0"/>
              </a:rPr>
              <a:t>To become familiar with the requirements of the single-case experimental design submission on the CAP course</a:t>
            </a:r>
          </a:p>
          <a:p>
            <a:pPr eaLnBrk="1" hangingPunct="1">
              <a:lnSpc>
                <a:spcPct val="115000"/>
              </a:lnSpc>
              <a:spcBef>
                <a:spcPct val="50000"/>
              </a:spcBef>
            </a:pPr>
            <a:r>
              <a:rPr lang="en-GB" altLang="en-US" sz="2000">
                <a:latin typeface="Arial" panose="020B0604020202020204" pitchFamily="34" charset="0"/>
                <a:ea typeface="ＭＳ Ｐゴシック" panose="020B0600070205080204" pitchFamily="34" charset="-128"/>
                <a:cs typeface="Arial" panose="020B0604020202020204" pitchFamily="34" charset="0"/>
              </a:rPr>
              <a:t>To appreciate the linkage between practice-based evidence and single case methodology</a:t>
            </a:r>
          </a:p>
          <a:p>
            <a:pPr eaLnBrk="1" hangingPunct="1">
              <a:lnSpc>
                <a:spcPct val="115000"/>
              </a:lnSpc>
              <a:spcBef>
                <a:spcPct val="50000"/>
              </a:spcBef>
            </a:pPr>
            <a:r>
              <a:rPr lang="en-GB" altLang="en-US" sz="2000">
                <a:latin typeface="Arial" panose="020B0604020202020204" pitchFamily="34" charset="0"/>
                <a:ea typeface="ＭＳ Ｐゴシック" panose="020B0600070205080204" pitchFamily="34" charset="-128"/>
                <a:cs typeface="Arial" panose="020B0604020202020204" pitchFamily="34" charset="0"/>
              </a:rPr>
              <a:t>To understand the basic features of the available designs</a:t>
            </a:r>
          </a:p>
          <a:p>
            <a:pPr eaLnBrk="1" hangingPunct="1">
              <a:lnSpc>
                <a:spcPct val="115000"/>
              </a:lnSpc>
              <a:spcBef>
                <a:spcPct val="50000"/>
              </a:spcBef>
            </a:pPr>
            <a:r>
              <a:rPr lang="en-GB" altLang="en-US" sz="2000">
                <a:latin typeface="Arial" panose="020B0604020202020204" pitchFamily="34" charset="0"/>
                <a:ea typeface="ＭＳ Ｐゴシック" panose="020B0600070205080204" pitchFamily="34" charset="-128"/>
                <a:cs typeface="Arial" panose="020B0604020202020204" pitchFamily="34" charset="0"/>
              </a:rPr>
              <a:t>To consider ways of making single case work more accessible to your client </a:t>
            </a:r>
          </a:p>
          <a:p>
            <a:pPr eaLnBrk="1" hangingPunct="1">
              <a:lnSpc>
                <a:spcPct val="115000"/>
              </a:lnSpc>
              <a:spcBef>
                <a:spcPct val="50000"/>
              </a:spcBef>
            </a:pPr>
            <a:r>
              <a:rPr lang="en-GB" altLang="en-US" sz="2000">
                <a:latin typeface="Arial" panose="020B0604020202020204" pitchFamily="34" charset="0"/>
                <a:ea typeface="ＭＳ Ｐゴシック" panose="020B0600070205080204" pitchFamily="34" charset="-128"/>
                <a:cs typeface="Arial" panose="020B0604020202020204" pitchFamily="34" charset="0"/>
              </a:rPr>
              <a:t>To appreciate the potential of single case methodology</a:t>
            </a:r>
          </a:p>
          <a:p>
            <a:pPr eaLnBrk="1" hangingPunct="1"/>
            <a:endParaRPr lang="en-GB" altLang="en-US">
              <a:latin typeface="Verdana" panose="020B0604030504040204" pitchFamily="34" charset="0"/>
              <a:ea typeface="ＭＳ Ｐゴシック" panose="020B0600070205080204" pitchFamily="34" charset="-128"/>
              <a:cs typeface="Arial" panose="020B0604020202020204" pitchFamily="34" charset="0"/>
            </a:endParaRPr>
          </a:p>
          <a:p>
            <a:pPr eaLnBrk="1" hangingPunct="1"/>
            <a:endParaRPr lang="en-US" altLang="en-US">
              <a:ea typeface="ＭＳ Ｐゴシック" panose="020B0600070205080204" pitchFamily="34" charset="-128"/>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96567ADC-3E57-9C4F-B71C-3B7FC6A8B601}"/>
              </a:ext>
            </a:extLst>
          </p:cNvPr>
          <p:cNvSpPr>
            <a:spLocks noGrp="1" noChangeArrowheads="1"/>
          </p:cNvSpPr>
          <p:nvPr>
            <p:ph type="title"/>
          </p:nvPr>
        </p:nvSpPr>
        <p:spPr/>
        <p:txBody>
          <a:bodyPr/>
          <a:lstStyle/>
          <a:p>
            <a:pPr algn="ctr" eaLnBrk="1" hangingPunct="1"/>
            <a:r>
              <a:rPr lang="en-US" altLang="en-US" b="1">
                <a:ea typeface="ＭＳ Ｐゴシック" panose="020B0600070205080204" pitchFamily="34" charset="-128"/>
              </a:rPr>
              <a:t>So, why is baseline stability an issue?</a:t>
            </a:r>
          </a:p>
        </p:txBody>
      </p:sp>
      <p:sp>
        <p:nvSpPr>
          <p:cNvPr id="36867" name="Content Placeholder 2">
            <a:extLst>
              <a:ext uri="{FF2B5EF4-FFF2-40B4-BE49-F238E27FC236}">
                <a16:creationId xmlns:a16="http://schemas.microsoft.com/office/drawing/2014/main" id="{5A8D3797-9453-4C4B-AAE7-2DDC9F8F5591}"/>
              </a:ext>
            </a:extLst>
          </p:cNvPr>
          <p:cNvSpPr>
            <a:spLocks noGrp="1"/>
          </p:cNvSpPr>
          <p:nvPr>
            <p:ph idx="1"/>
          </p:nvPr>
        </p:nvSpPr>
        <p:spPr/>
        <p:txBody>
          <a:bodyPr rtlCol="0">
            <a:normAutofit/>
          </a:bodyPr>
          <a:lstStyle/>
          <a:p>
            <a:pPr defTabSz="762000" eaLnBrk="1" fontAlgn="auto" hangingPunct="1">
              <a:lnSpc>
                <a:spcPct val="125000"/>
              </a:lnSpc>
              <a:spcBef>
                <a:spcPct val="50000"/>
              </a:spcBef>
              <a:spcAft>
                <a:spcPct val="50000"/>
              </a:spcAft>
              <a:defRPr/>
            </a:pPr>
            <a:r>
              <a:rPr lang="en-GB" altLang="en-US" sz="2000" dirty="0">
                <a:latin typeface="Arial" panose="020B0604020202020204" pitchFamily="34" charset="0"/>
                <a:ea typeface="ＭＳ Ｐゴシック" panose="020B0600070205080204" pitchFamily="34" charset="-128"/>
                <a:cs typeface="Arial" panose="020B0604020202020204" pitchFamily="34" charset="0"/>
              </a:rPr>
              <a:t>A worsening baseline: sudden, dramatic worsening of symptoms may represent a temporary change that would dissipate regardless of any intervention</a:t>
            </a:r>
          </a:p>
          <a:p>
            <a:pPr defTabSz="762000" eaLnBrk="1" fontAlgn="auto" hangingPunct="1">
              <a:lnSpc>
                <a:spcPct val="125000"/>
              </a:lnSpc>
              <a:spcBef>
                <a:spcPct val="50000"/>
              </a:spcBef>
              <a:spcAft>
                <a:spcPct val="50000"/>
              </a:spcAft>
              <a:defRPr/>
            </a:pPr>
            <a:r>
              <a:rPr lang="en-GB" altLang="en-US" sz="2000" dirty="0">
                <a:latin typeface="Arial" panose="020B0604020202020204" pitchFamily="34" charset="0"/>
                <a:ea typeface="ＭＳ Ｐゴシック" panose="020B0600070205080204" pitchFamily="34" charset="-128"/>
                <a:cs typeface="Arial" panose="020B0604020202020204" pitchFamily="34" charset="0"/>
              </a:rPr>
              <a:t>An improving baseline: problematic, because any subsequent improvement during the intervention phase may have occurred whether or not the intervention was introduced</a:t>
            </a:r>
          </a:p>
          <a:p>
            <a:pPr marL="0" indent="0" defTabSz="762000" eaLnBrk="1" fontAlgn="auto" hangingPunct="1">
              <a:spcAft>
                <a:spcPts val="0"/>
              </a:spcAft>
              <a:buFont typeface="Arial" panose="020B0604020202020204" pitchFamily="34" charset="0"/>
              <a:buNone/>
              <a:defRPr/>
            </a:pPr>
            <a:endParaRPr lang="en-US" altLang="en-US" sz="2000" dirty="0">
              <a:ea typeface="ＭＳ Ｐゴシック" panose="020B0600070205080204" pitchFamily="34" charset="-12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BB2C6B4E-EC11-AE4E-BA12-43006FF2589D}"/>
              </a:ext>
            </a:extLst>
          </p:cNvPr>
          <p:cNvSpPr>
            <a:spLocks noGrp="1" noChangeArrowheads="1"/>
          </p:cNvSpPr>
          <p:nvPr>
            <p:ph type="title"/>
          </p:nvPr>
        </p:nvSpPr>
        <p:spPr>
          <a:xfrm>
            <a:off x="2209800" y="457200"/>
            <a:ext cx="7772400" cy="1371600"/>
          </a:xfrm>
        </p:spPr>
        <p:txBody>
          <a:bodyPr/>
          <a:lstStyle/>
          <a:p>
            <a:pPr algn="ctr" eaLnBrk="1" hangingPunct="1"/>
            <a:r>
              <a:rPr lang="en-GB" altLang="en-US">
                <a:latin typeface="Verdana" panose="020B0604030504040204" pitchFamily="34" charset="0"/>
                <a:ea typeface="ＭＳ Ｐゴシック" panose="020B0600070205080204" pitchFamily="34" charset="-128"/>
              </a:rPr>
              <a:t>Baseline-practical issues</a:t>
            </a:r>
            <a:br>
              <a:rPr lang="en-GB" altLang="en-US" i="1">
                <a:latin typeface="Verdana" panose="020B0604030504040204" pitchFamily="34" charset="0"/>
                <a:ea typeface="ＭＳ Ｐゴシック" panose="020B0600070205080204" pitchFamily="34" charset="-128"/>
              </a:rPr>
            </a:br>
            <a:endParaRPr lang="en-US" altLang="en-US">
              <a:ea typeface="ＭＳ Ｐゴシック" panose="020B0600070205080204" pitchFamily="34" charset="-128"/>
            </a:endParaRPr>
          </a:p>
        </p:txBody>
      </p:sp>
      <p:sp>
        <p:nvSpPr>
          <p:cNvPr id="36866" name="Content Placeholder 2">
            <a:extLst>
              <a:ext uri="{FF2B5EF4-FFF2-40B4-BE49-F238E27FC236}">
                <a16:creationId xmlns:a16="http://schemas.microsoft.com/office/drawing/2014/main" id="{055BB35A-B6F7-364C-9801-D9B05CA1B658}"/>
              </a:ext>
            </a:extLst>
          </p:cNvPr>
          <p:cNvSpPr>
            <a:spLocks noGrp="1" noChangeArrowheads="1"/>
          </p:cNvSpPr>
          <p:nvPr>
            <p:ph idx="1"/>
          </p:nvPr>
        </p:nvSpPr>
        <p:spPr/>
        <p:txBody>
          <a:bodyPr/>
          <a:lstStyle/>
          <a:p>
            <a:pPr defTabSz="762000" eaLnBrk="1" hangingPunct="1">
              <a:lnSpc>
                <a:spcPct val="115000"/>
              </a:lnSpc>
              <a:spcBef>
                <a:spcPct val="35000"/>
              </a:spcBef>
            </a:pPr>
            <a:r>
              <a:rPr lang="en-GB" altLang="en-US" sz="2400">
                <a:latin typeface="Arial" panose="020B0604020202020204" pitchFamily="34" charset="0"/>
                <a:ea typeface="ＭＳ Ｐゴシック" panose="020B0600070205080204" pitchFamily="34" charset="-128"/>
                <a:cs typeface="Arial" panose="020B0604020202020204" pitchFamily="34" charset="0"/>
              </a:rPr>
              <a:t>Suitable baseline: the assessment phase</a:t>
            </a:r>
          </a:p>
          <a:p>
            <a:pPr defTabSz="762000" eaLnBrk="1" hangingPunct="1">
              <a:lnSpc>
                <a:spcPct val="115000"/>
              </a:lnSpc>
              <a:spcBef>
                <a:spcPct val="35000"/>
              </a:spcBef>
            </a:pPr>
            <a:r>
              <a:rPr lang="en-GB" altLang="en-US" sz="2400">
                <a:latin typeface="Arial" panose="020B0604020202020204" pitchFamily="34" charset="0"/>
                <a:ea typeface="ＭＳ Ｐゴシック" panose="020B0600070205080204" pitchFamily="34" charset="-128"/>
                <a:cs typeface="Arial" panose="020B0604020202020204" pitchFamily="34" charset="0"/>
              </a:rPr>
              <a:t>Identify a small number of target variables during the assessment and then generate a brief rating scale, which the client would complete daily over time  </a:t>
            </a:r>
            <a:r>
              <a:rPr lang="en-GB" altLang="en-US" sz="2000">
                <a:latin typeface="Arial" panose="020B0604020202020204" pitchFamily="34" charset="0"/>
                <a:ea typeface="ＭＳ Ｐゴシック" panose="020B0600070205080204" pitchFamily="34" charset="-128"/>
                <a:cs typeface="Arial" panose="020B0604020202020204" pitchFamily="34" charset="0"/>
              </a:rPr>
              <a:t> </a:t>
            </a:r>
          </a:p>
          <a:p>
            <a:pPr defTabSz="762000" eaLnBrk="1" hangingPunct="1">
              <a:buFont typeface="Arial" panose="020B0604020202020204" pitchFamily="34" charset="0"/>
              <a:buNone/>
            </a:pPr>
            <a:endParaRPr lang="en-US" altLang="en-US" sz="1800">
              <a:ea typeface="ＭＳ Ｐゴシック" panose="020B0600070205080204" pitchFamily="34" charset="-128"/>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FBFA32FB-9A3F-2042-A56D-4522C2960BB9}"/>
              </a:ext>
            </a:extLst>
          </p:cNvPr>
          <p:cNvSpPr>
            <a:spLocks noGrp="1" noChangeArrowheads="1"/>
          </p:cNvSpPr>
          <p:nvPr>
            <p:ph type="title"/>
          </p:nvPr>
        </p:nvSpPr>
        <p:spPr>
          <a:xfrm>
            <a:off x="2209800" y="457200"/>
            <a:ext cx="7772400" cy="1143000"/>
          </a:xfrm>
        </p:spPr>
        <p:txBody>
          <a:bodyPr/>
          <a:lstStyle/>
          <a:p>
            <a:pPr algn="ctr" eaLnBrk="1" hangingPunct="1"/>
            <a:r>
              <a:rPr lang="en-GB" altLang="en-US" sz="3200">
                <a:latin typeface="Times" pitchFamily="2" charset="0"/>
                <a:ea typeface="ＭＳ Ｐゴシック" panose="020B0600070205080204" pitchFamily="34" charset="-128"/>
              </a:rPr>
              <a:t>STABLE BASELINES</a:t>
            </a:r>
            <a:br>
              <a:rPr lang="en-GB" altLang="en-US" sz="3600" b="1">
                <a:latin typeface="Times" pitchFamily="2" charset="0"/>
                <a:ea typeface="ＭＳ Ｐゴシック" panose="020B0600070205080204" pitchFamily="34" charset="-128"/>
              </a:rPr>
            </a:br>
            <a:endParaRPr lang="en-GB" altLang="en-US" sz="3600">
              <a:latin typeface="Times" pitchFamily="2" charset="0"/>
              <a:ea typeface="ＭＳ Ｐゴシック" panose="020B0600070205080204" pitchFamily="34" charset="-128"/>
            </a:endParaRPr>
          </a:p>
        </p:txBody>
      </p:sp>
      <p:sp>
        <p:nvSpPr>
          <p:cNvPr id="34819" name="Rectangle 3">
            <a:extLst>
              <a:ext uri="{FF2B5EF4-FFF2-40B4-BE49-F238E27FC236}">
                <a16:creationId xmlns:a16="http://schemas.microsoft.com/office/drawing/2014/main" id="{11A275C3-B995-9F4B-BD63-7731A64B0C79}"/>
              </a:ext>
            </a:extLst>
          </p:cNvPr>
          <p:cNvSpPr>
            <a:spLocks noGrp="1" noChangeArrowheads="1"/>
          </p:cNvSpPr>
          <p:nvPr>
            <p:ph idx="1"/>
          </p:nvPr>
        </p:nvSpPr>
        <p:spPr>
          <a:xfrm>
            <a:off x="2209800" y="1752600"/>
            <a:ext cx="7772400" cy="4114800"/>
          </a:xfrm>
        </p:spPr>
        <p:txBody>
          <a:bodyPr rtlCol="0">
            <a:normAutofit fontScale="92500" lnSpcReduction="20000"/>
          </a:bodyPr>
          <a:lstStyle/>
          <a:p>
            <a:pPr lvl="2" eaLnBrk="1" fontAlgn="auto" hangingPunct="1">
              <a:spcAft>
                <a:spcPts val="0"/>
              </a:spcAft>
              <a:defRPr/>
            </a:pPr>
            <a:endParaRPr lang="en-GB" altLang="en-US" sz="2400" dirty="0">
              <a:latin typeface="Times" panose="02020603050405020304" pitchFamily="18" charset="0"/>
              <a:ea typeface="ＭＳ Ｐゴシック" panose="020B0600070205080204" pitchFamily="34" charset="-128"/>
            </a:endParaRPr>
          </a:p>
          <a:p>
            <a:pPr marL="0" indent="0" eaLnBrk="1" fontAlgn="auto" hangingPunct="1">
              <a:spcAft>
                <a:spcPts val="0"/>
              </a:spcAft>
              <a:buFont typeface="Arial" panose="020B0604020202020204" pitchFamily="34" charset="0"/>
              <a:buNone/>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Baseline should be stable (mean level) with low variability.  </a:t>
            </a:r>
          </a:p>
          <a:p>
            <a:pPr marL="0" indent="0" eaLnBrk="1" fontAlgn="auto" hangingPunct="1">
              <a:spcAft>
                <a:spcPts val="0"/>
              </a:spcAft>
              <a:buFont typeface="Arial" panose="020B0604020202020204" pitchFamily="34" charset="0"/>
              <a:buNone/>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Problems arise if baselines display:</a:t>
            </a:r>
          </a:p>
          <a:p>
            <a:pPr lvl="3" eaLnBrk="1" fontAlgn="auto" hangingPunct="1">
              <a:spcAft>
                <a:spcPts val="0"/>
              </a:spcAft>
              <a:defRPr/>
            </a:pPr>
            <a:endParaRPr lang="en-GB" altLang="en-US" sz="2400" dirty="0">
              <a:latin typeface="Arial" panose="020B0604020202020204" pitchFamily="34" charset="0"/>
              <a:ea typeface="ＭＳ Ｐゴシック" panose="020B0600070205080204" pitchFamily="34" charset="-128"/>
              <a:cs typeface="Arial" panose="020B0604020202020204" pitchFamily="34" charset="0"/>
            </a:endParaRPr>
          </a:p>
          <a:p>
            <a:pPr lvl="2" eaLnBrk="1" fontAlgn="auto" hangingPunct="1">
              <a:spcAft>
                <a:spcPts val="0"/>
              </a:spcAft>
              <a:buFont typeface="Arial" panose="020B0604020202020204" pitchFamily="34" charset="0"/>
              <a:buNone/>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a:t>
            </a:r>
            <a:r>
              <a:rPr lang="en-GB" altLang="en-US" sz="2400" dirty="0" err="1">
                <a:latin typeface="Arial" panose="020B0604020202020204" pitchFamily="34" charset="0"/>
                <a:ea typeface="ＭＳ Ｐゴシック" panose="020B0600070205080204" pitchFamily="34" charset="-128"/>
                <a:cs typeface="Arial" panose="020B0604020202020204" pitchFamily="34" charset="0"/>
              </a:rPr>
              <a:t>i</a:t>
            </a:r>
            <a:r>
              <a:rPr lang="en-GB" altLang="en-US" sz="2400" dirty="0">
                <a:latin typeface="Arial" panose="020B0604020202020204" pitchFamily="34" charset="0"/>
                <a:ea typeface="ＭＳ Ｐゴシック" panose="020B0600070205080204" pitchFamily="34" charset="-128"/>
                <a:cs typeface="Arial" panose="020B0604020202020204" pitchFamily="34" charset="0"/>
              </a:rPr>
              <a:t>)	Linear trends:</a:t>
            </a:r>
          </a:p>
          <a:p>
            <a:pPr lvl="2" algn="ctr" eaLnBrk="1" fontAlgn="auto" hangingPunct="1">
              <a:spcAft>
                <a:spcPts val="0"/>
              </a:spcAft>
              <a:buFont typeface="Arial" panose="020B0604020202020204" pitchFamily="34" charset="0"/>
              <a:buNone/>
              <a:defRPr/>
            </a:pPr>
            <a:endParaRPr lang="en-GB" altLang="en-US" sz="2400" dirty="0">
              <a:latin typeface="Arial" panose="020B0604020202020204" pitchFamily="34" charset="0"/>
              <a:ea typeface="ＭＳ Ｐゴシック" panose="020B0600070205080204" pitchFamily="34" charset="-128"/>
              <a:cs typeface="Arial" panose="020B0604020202020204" pitchFamily="34" charset="0"/>
            </a:endParaRPr>
          </a:p>
          <a:p>
            <a:pPr lvl="2" eaLnBrk="1" fontAlgn="auto" hangingPunct="1">
              <a:spcAft>
                <a:spcPts val="0"/>
              </a:spcAft>
              <a:buFont typeface="Arial" panose="020B0604020202020204" pitchFamily="34" charset="0"/>
              <a:buNone/>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(ii)	Higher order trends</a:t>
            </a:r>
          </a:p>
          <a:p>
            <a:pPr lvl="2" algn="ctr" eaLnBrk="1" fontAlgn="auto" hangingPunct="1">
              <a:spcAft>
                <a:spcPts val="0"/>
              </a:spcAft>
              <a:buFont typeface="Arial" panose="020B0604020202020204" pitchFamily="34" charset="0"/>
              <a:buNone/>
              <a:defRPr/>
            </a:pPr>
            <a:endParaRPr lang="en-GB" altLang="en-US" sz="2400" dirty="0">
              <a:latin typeface="Arial" panose="020B0604020202020204" pitchFamily="34" charset="0"/>
              <a:ea typeface="ＭＳ Ｐゴシック" panose="020B0600070205080204" pitchFamily="34" charset="-128"/>
              <a:cs typeface="Arial" panose="020B0604020202020204" pitchFamily="34" charset="0"/>
            </a:endParaRPr>
          </a:p>
          <a:p>
            <a:pPr lvl="2" eaLnBrk="1" fontAlgn="auto" hangingPunct="1">
              <a:spcAft>
                <a:spcPts val="0"/>
              </a:spcAft>
              <a:buFont typeface="Arial" panose="020B0604020202020204" pitchFamily="34" charset="0"/>
              <a:buNone/>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(iii)	High variability</a:t>
            </a:r>
          </a:p>
          <a:p>
            <a:pPr lvl="2" eaLnBrk="1" fontAlgn="auto" hangingPunct="1">
              <a:spcAft>
                <a:spcPts val="0"/>
              </a:spcAft>
              <a:buFont typeface="Arial" panose="020B0604020202020204" pitchFamily="34" charset="0"/>
              <a:buNone/>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                               </a:t>
            </a:r>
          </a:p>
          <a:p>
            <a:pPr eaLnBrk="1" fontAlgn="auto" hangingPunct="1">
              <a:spcAft>
                <a:spcPts val="0"/>
              </a:spcAft>
              <a:buFont typeface="Arial" panose="020B0604020202020204" pitchFamily="34" charset="0"/>
              <a:buNone/>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	</a:t>
            </a:r>
          </a:p>
          <a:p>
            <a:pPr eaLnBrk="1" fontAlgn="auto" hangingPunct="1">
              <a:spcAft>
                <a:spcPts val="0"/>
              </a:spcAft>
              <a:buFont typeface="Arial" panose="020B0604020202020204" pitchFamily="34" charset="0"/>
              <a:buNone/>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	Presence of (</a:t>
            </a:r>
            <a:r>
              <a:rPr lang="en-GB" altLang="en-US" sz="2400" dirty="0" err="1">
                <a:latin typeface="Arial" panose="020B0604020202020204" pitchFamily="34" charset="0"/>
                <a:ea typeface="ＭＳ Ｐゴシック" panose="020B0600070205080204" pitchFamily="34" charset="-128"/>
                <a:cs typeface="Arial" panose="020B0604020202020204" pitchFamily="34" charset="0"/>
              </a:rPr>
              <a:t>i</a:t>
            </a:r>
            <a:r>
              <a:rPr lang="en-GB" altLang="en-US" sz="2400" dirty="0">
                <a:latin typeface="Arial" panose="020B0604020202020204" pitchFamily="34" charset="0"/>
                <a:ea typeface="ＭＳ Ｐゴシック" panose="020B0600070205080204" pitchFamily="34" charset="-128"/>
                <a:cs typeface="Arial" panose="020B0604020202020204" pitchFamily="34" charset="0"/>
              </a:rPr>
              <a:t>), (ii), or (iii) makes both visual or mathematical analysis more difficult.  </a:t>
            </a:r>
          </a:p>
          <a:p>
            <a:pPr eaLnBrk="1" fontAlgn="auto" hangingPunct="1">
              <a:spcAft>
                <a:spcPts val="0"/>
              </a:spcAft>
              <a:buFont typeface="Arial" panose="020B0604020202020204" pitchFamily="34" charset="0"/>
              <a:buNone/>
              <a:defRPr/>
            </a:pPr>
            <a:endParaRPr lang="en-GB" altLang="en-US" sz="2000" dirty="0">
              <a:ea typeface="ＭＳ Ｐゴシック" panose="020B0600070205080204" pitchFamily="34" charset="-128"/>
            </a:endParaRPr>
          </a:p>
        </p:txBody>
      </p:sp>
      <p:sp>
        <p:nvSpPr>
          <p:cNvPr id="37891" name="Freeform 4">
            <a:extLst>
              <a:ext uri="{FF2B5EF4-FFF2-40B4-BE49-F238E27FC236}">
                <a16:creationId xmlns:a16="http://schemas.microsoft.com/office/drawing/2014/main" id="{3ACDFF09-19E3-C745-A770-84F6A788BFE4}"/>
              </a:ext>
            </a:extLst>
          </p:cNvPr>
          <p:cNvSpPr>
            <a:spLocks/>
          </p:cNvSpPr>
          <p:nvPr/>
        </p:nvSpPr>
        <p:spPr bwMode="auto">
          <a:xfrm>
            <a:off x="7467600" y="2870200"/>
            <a:ext cx="2184400" cy="635000"/>
          </a:xfrm>
          <a:custGeom>
            <a:avLst/>
            <a:gdLst>
              <a:gd name="T0" fmla="*/ 0 w 1376"/>
              <a:gd name="T1" fmla="*/ 2147483646 h 400"/>
              <a:gd name="T2" fmla="*/ 2147483646 w 1376"/>
              <a:gd name="T3" fmla="*/ 2147483646 h 400"/>
              <a:gd name="T4" fmla="*/ 2147483646 w 1376"/>
              <a:gd name="T5" fmla="*/ 2147483646 h 400"/>
              <a:gd name="T6" fmla="*/ 0 60000 65536"/>
              <a:gd name="T7" fmla="*/ 0 60000 65536"/>
              <a:gd name="T8" fmla="*/ 0 60000 65536"/>
              <a:gd name="T9" fmla="*/ 0 w 1376"/>
              <a:gd name="T10" fmla="*/ 0 h 400"/>
              <a:gd name="T11" fmla="*/ 1376 w 1376"/>
              <a:gd name="T12" fmla="*/ 400 h 400"/>
            </a:gdLst>
            <a:ahLst/>
            <a:cxnLst>
              <a:cxn ang="T6">
                <a:pos x="T0" y="T1"/>
              </a:cxn>
              <a:cxn ang="T7">
                <a:pos x="T2" y="T3"/>
              </a:cxn>
              <a:cxn ang="T8">
                <a:pos x="T4" y="T5"/>
              </a:cxn>
            </a:cxnLst>
            <a:rect l="T9" t="T10" r="T11" b="T12"/>
            <a:pathLst>
              <a:path w="1376" h="400">
                <a:moveTo>
                  <a:pt x="0" y="400"/>
                </a:moveTo>
                <a:cubicBezTo>
                  <a:pt x="464" y="264"/>
                  <a:pt x="928" y="128"/>
                  <a:pt x="1152" y="64"/>
                </a:cubicBezTo>
                <a:cubicBezTo>
                  <a:pt x="1376" y="0"/>
                  <a:pt x="1312" y="24"/>
                  <a:pt x="1344" y="16"/>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892" name="Freeform 5">
            <a:extLst>
              <a:ext uri="{FF2B5EF4-FFF2-40B4-BE49-F238E27FC236}">
                <a16:creationId xmlns:a16="http://schemas.microsoft.com/office/drawing/2014/main" id="{F0EF67C5-183E-0F4F-8237-F760FE52D0DE}"/>
              </a:ext>
            </a:extLst>
          </p:cNvPr>
          <p:cNvSpPr>
            <a:spLocks/>
          </p:cNvSpPr>
          <p:nvPr/>
        </p:nvSpPr>
        <p:spPr bwMode="auto">
          <a:xfrm>
            <a:off x="7467600" y="3594100"/>
            <a:ext cx="2387600" cy="325438"/>
          </a:xfrm>
          <a:custGeom>
            <a:avLst/>
            <a:gdLst>
              <a:gd name="T0" fmla="*/ 0 w 1504"/>
              <a:gd name="T1" fmla="*/ 2147483646 h 205"/>
              <a:gd name="T2" fmla="*/ 2147483646 w 1504"/>
              <a:gd name="T3" fmla="*/ 2147483646 h 205"/>
              <a:gd name="T4" fmla="*/ 2147483646 w 1504"/>
              <a:gd name="T5" fmla="*/ 2147483646 h 205"/>
              <a:gd name="T6" fmla="*/ 2147483646 w 1504"/>
              <a:gd name="T7" fmla="*/ 2147483646 h 205"/>
              <a:gd name="T8" fmla="*/ 2147483646 w 1504"/>
              <a:gd name="T9" fmla="*/ 2147483646 h 205"/>
              <a:gd name="T10" fmla="*/ 2147483646 w 1504"/>
              <a:gd name="T11" fmla="*/ 2147483646 h 205"/>
              <a:gd name="T12" fmla="*/ 2147483646 w 1504"/>
              <a:gd name="T13" fmla="*/ 2147483646 h 205"/>
              <a:gd name="T14" fmla="*/ 2147483646 w 1504"/>
              <a:gd name="T15" fmla="*/ 2147483646 h 205"/>
              <a:gd name="T16" fmla="*/ 2147483646 w 1504"/>
              <a:gd name="T17" fmla="*/ 2147483646 h 205"/>
              <a:gd name="T18" fmla="*/ 2147483646 w 1504"/>
              <a:gd name="T19" fmla="*/ 2147483646 h 205"/>
              <a:gd name="T20" fmla="*/ 2147483646 w 1504"/>
              <a:gd name="T21" fmla="*/ 2147483646 h 205"/>
              <a:gd name="T22" fmla="*/ 2147483646 w 1504"/>
              <a:gd name="T23" fmla="*/ 2147483646 h 205"/>
              <a:gd name="T24" fmla="*/ 2147483646 w 1504"/>
              <a:gd name="T25" fmla="*/ 2147483646 h 205"/>
              <a:gd name="T26" fmla="*/ 2147483646 w 1504"/>
              <a:gd name="T27" fmla="*/ 2147483646 h 205"/>
              <a:gd name="T28" fmla="*/ 2147483646 w 1504"/>
              <a:gd name="T29" fmla="*/ 2147483646 h 205"/>
              <a:gd name="T30" fmla="*/ 2147483646 w 1504"/>
              <a:gd name="T31" fmla="*/ 2147483646 h 205"/>
              <a:gd name="T32" fmla="*/ 2147483646 w 1504"/>
              <a:gd name="T33" fmla="*/ 2147483646 h 205"/>
              <a:gd name="T34" fmla="*/ 2147483646 w 1504"/>
              <a:gd name="T35" fmla="*/ 0 h 20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04"/>
              <a:gd name="T55" fmla="*/ 0 h 205"/>
              <a:gd name="T56" fmla="*/ 1504 w 1504"/>
              <a:gd name="T57" fmla="*/ 205 h 20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04" h="205">
                <a:moveTo>
                  <a:pt x="0" y="168"/>
                </a:moveTo>
                <a:cubicBezTo>
                  <a:pt x="8" y="162"/>
                  <a:pt x="17" y="158"/>
                  <a:pt x="24" y="152"/>
                </a:cubicBezTo>
                <a:cubicBezTo>
                  <a:pt x="30" y="145"/>
                  <a:pt x="32" y="134"/>
                  <a:pt x="40" y="128"/>
                </a:cubicBezTo>
                <a:cubicBezTo>
                  <a:pt x="64" y="107"/>
                  <a:pt x="70" y="116"/>
                  <a:pt x="96" y="104"/>
                </a:cubicBezTo>
                <a:cubicBezTo>
                  <a:pt x="120" y="91"/>
                  <a:pt x="143" y="74"/>
                  <a:pt x="168" y="64"/>
                </a:cubicBezTo>
                <a:cubicBezTo>
                  <a:pt x="236" y="34"/>
                  <a:pt x="319" y="24"/>
                  <a:pt x="392" y="16"/>
                </a:cubicBezTo>
                <a:cubicBezTo>
                  <a:pt x="445" y="2"/>
                  <a:pt x="447" y="22"/>
                  <a:pt x="496" y="40"/>
                </a:cubicBezTo>
                <a:cubicBezTo>
                  <a:pt x="511" y="45"/>
                  <a:pt x="528" y="44"/>
                  <a:pt x="544" y="48"/>
                </a:cubicBezTo>
                <a:cubicBezTo>
                  <a:pt x="590" y="58"/>
                  <a:pt x="545" y="52"/>
                  <a:pt x="592" y="72"/>
                </a:cubicBezTo>
                <a:cubicBezTo>
                  <a:pt x="627" y="87"/>
                  <a:pt x="704" y="96"/>
                  <a:pt x="704" y="96"/>
                </a:cubicBezTo>
                <a:cubicBezTo>
                  <a:pt x="736" y="117"/>
                  <a:pt x="794" y="149"/>
                  <a:pt x="832" y="160"/>
                </a:cubicBezTo>
                <a:cubicBezTo>
                  <a:pt x="853" y="165"/>
                  <a:pt x="896" y="176"/>
                  <a:pt x="896" y="176"/>
                </a:cubicBezTo>
                <a:cubicBezTo>
                  <a:pt x="1001" y="168"/>
                  <a:pt x="1019" y="157"/>
                  <a:pt x="1112" y="176"/>
                </a:cubicBezTo>
                <a:cubicBezTo>
                  <a:pt x="1170" y="205"/>
                  <a:pt x="1171" y="199"/>
                  <a:pt x="1248" y="192"/>
                </a:cubicBezTo>
                <a:cubicBezTo>
                  <a:pt x="1293" y="180"/>
                  <a:pt x="1310" y="171"/>
                  <a:pt x="1352" y="144"/>
                </a:cubicBezTo>
                <a:cubicBezTo>
                  <a:pt x="1360" y="138"/>
                  <a:pt x="1368" y="133"/>
                  <a:pt x="1376" y="128"/>
                </a:cubicBezTo>
                <a:cubicBezTo>
                  <a:pt x="1384" y="122"/>
                  <a:pt x="1400" y="112"/>
                  <a:pt x="1400" y="112"/>
                </a:cubicBezTo>
                <a:cubicBezTo>
                  <a:pt x="1428" y="69"/>
                  <a:pt x="1467" y="36"/>
                  <a:pt x="1504"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7893" name="Freeform 6">
            <a:extLst>
              <a:ext uri="{FF2B5EF4-FFF2-40B4-BE49-F238E27FC236}">
                <a16:creationId xmlns:a16="http://schemas.microsoft.com/office/drawing/2014/main" id="{94E22BEC-BA50-1945-B250-B46B0F17DED1}"/>
              </a:ext>
            </a:extLst>
          </p:cNvPr>
          <p:cNvSpPr>
            <a:spLocks/>
          </p:cNvSpPr>
          <p:nvPr/>
        </p:nvSpPr>
        <p:spPr bwMode="auto">
          <a:xfrm>
            <a:off x="7467600" y="4076700"/>
            <a:ext cx="2378075" cy="563563"/>
          </a:xfrm>
          <a:custGeom>
            <a:avLst/>
            <a:gdLst>
              <a:gd name="T0" fmla="*/ 2147483646 w 1498"/>
              <a:gd name="T1" fmla="*/ 2147483646 h 355"/>
              <a:gd name="T2" fmla="*/ 2147483646 w 1498"/>
              <a:gd name="T3" fmla="*/ 2147483646 h 355"/>
              <a:gd name="T4" fmla="*/ 2147483646 w 1498"/>
              <a:gd name="T5" fmla="*/ 2147483646 h 355"/>
              <a:gd name="T6" fmla="*/ 2147483646 w 1498"/>
              <a:gd name="T7" fmla="*/ 2147483646 h 355"/>
              <a:gd name="T8" fmla="*/ 2147483646 w 1498"/>
              <a:gd name="T9" fmla="*/ 2147483646 h 355"/>
              <a:gd name="T10" fmla="*/ 2147483646 w 1498"/>
              <a:gd name="T11" fmla="*/ 2147483646 h 355"/>
              <a:gd name="T12" fmla="*/ 2147483646 w 1498"/>
              <a:gd name="T13" fmla="*/ 2147483646 h 355"/>
              <a:gd name="T14" fmla="*/ 2147483646 w 1498"/>
              <a:gd name="T15" fmla="*/ 2147483646 h 355"/>
              <a:gd name="T16" fmla="*/ 2147483646 w 1498"/>
              <a:gd name="T17" fmla="*/ 2147483646 h 355"/>
              <a:gd name="T18" fmla="*/ 2147483646 w 1498"/>
              <a:gd name="T19" fmla="*/ 2147483646 h 355"/>
              <a:gd name="T20" fmla="*/ 2147483646 w 1498"/>
              <a:gd name="T21" fmla="*/ 2147483646 h 355"/>
              <a:gd name="T22" fmla="*/ 2147483646 w 1498"/>
              <a:gd name="T23" fmla="*/ 2147483646 h 355"/>
              <a:gd name="T24" fmla="*/ 2147483646 w 1498"/>
              <a:gd name="T25" fmla="*/ 2147483646 h 355"/>
              <a:gd name="T26" fmla="*/ 2147483646 w 1498"/>
              <a:gd name="T27" fmla="*/ 2147483646 h 355"/>
              <a:gd name="T28" fmla="*/ 2147483646 w 1498"/>
              <a:gd name="T29" fmla="*/ 2147483646 h 355"/>
              <a:gd name="T30" fmla="*/ 2147483646 w 1498"/>
              <a:gd name="T31" fmla="*/ 2147483646 h 355"/>
              <a:gd name="T32" fmla="*/ 2147483646 w 1498"/>
              <a:gd name="T33" fmla="*/ 2147483646 h 355"/>
              <a:gd name="T34" fmla="*/ 2147483646 w 1498"/>
              <a:gd name="T35" fmla="*/ 2147483646 h 355"/>
              <a:gd name="T36" fmla="*/ 2147483646 w 1498"/>
              <a:gd name="T37" fmla="*/ 2147483646 h 355"/>
              <a:gd name="T38" fmla="*/ 2147483646 w 1498"/>
              <a:gd name="T39" fmla="*/ 2147483646 h 355"/>
              <a:gd name="T40" fmla="*/ 2147483646 w 1498"/>
              <a:gd name="T41" fmla="*/ 2147483646 h 355"/>
              <a:gd name="T42" fmla="*/ 2147483646 w 1498"/>
              <a:gd name="T43" fmla="*/ 2147483646 h 355"/>
              <a:gd name="T44" fmla="*/ 2147483646 w 1498"/>
              <a:gd name="T45" fmla="*/ 2147483646 h 355"/>
              <a:gd name="T46" fmla="*/ 2147483646 w 1498"/>
              <a:gd name="T47" fmla="*/ 2147483646 h 355"/>
              <a:gd name="T48" fmla="*/ 2147483646 w 1498"/>
              <a:gd name="T49" fmla="*/ 2147483646 h 355"/>
              <a:gd name="T50" fmla="*/ 2147483646 w 1498"/>
              <a:gd name="T51" fmla="*/ 2147483646 h 355"/>
              <a:gd name="T52" fmla="*/ 2147483646 w 1498"/>
              <a:gd name="T53" fmla="*/ 2147483646 h 355"/>
              <a:gd name="T54" fmla="*/ 2147483646 w 1498"/>
              <a:gd name="T55" fmla="*/ 2147483646 h 355"/>
              <a:gd name="T56" fmla="*/ 2147483646 w 1498"/>
              <a:gd name="T57" fmla="*/ 2147483646 h 355"/>
              <a:gd name="T58" fmla="*/ 2147483646 w 1498"/>
              <a:gd name="T59" fmla="*/ 2147483646 h 355"/>
              <a:gd name="T60" fmla="*/ 2147483646 w 1498"/>
              <a:gd name="T61" fmla="*/ 2147483646 h 355"/>
              <a:gd name="T62" fmla="*/ 2147483646 w 1498"/>
              <a:gd name="T63" fmla="*/ 2147483646 h 355"/>
              <a:gd name="T64" fmla="*/ 2147483646 w 1498"/>
              <a:gd name="T65" fmla="*/ 2147483646 h 355"/>
              <a:gd name="T66" fmla="*/ 2147483646 w 1498"/>
              <a:gd name="T67" fmla="*/ 2147483646 h 355"/>
              <a:gd name="T68" fmla="*/ 2147483646 w 1498"/>
              <a:gd name="T69" fmla="*/ 2147483646 h 355"/>
              <a:gd name="T70" fmla="*/ 2147483646 w 1498"/>
              <a:gd name="T71" fmla="*/ 2147483646 h 355"/>
              <a:gd name="T72" fmla="*/ 2147483646 w 1498"/>
              <a:gd name="T73" fmla="*/ 2147483646 h 355"/>
              <a:gd name="T74" fmla="*/ 2147483646 w 1498"/>
              <a:gd name="T75" fmla="*/ 2147483646 h 355"/>
              <a:gd name="T76" fmla="*/ 2147483646 w 1498"/>
              <a:gd name="T77" fmla="*/ 2147483646 h 355"/>
              <a:gd name="T78" fmla="*/ 2147483646 w 1498"/>
              <a:gd name="T79" fmla="*/ 2147483646 h 35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98"/>
              <a:gd name="T121" fmla="*/ 0 h 355"/>
              <a:gd name="T122" fmla="*/ 1498 w 1498"/>
              <a:gd name="T123" fmla="*/ 355 h 35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98" h="355">
                <a:moveTo>
                  <a:pt x="0" y="248"/>
                </a:moveTo>
                <a:cubicBezTo>
                  <a:pt x="8" y="226"/>
                  <a:pt x="17" y="205"/>
                  <a:pt x="24" y="184"/>
                </a:cubicBezTo>
                <a:cubicBezTo>
                  <a:pt x="27" y="171"/>
                  <a:pt x="18" y="144"/>
                  <a:pt x="32" y="144"/>
                </a:cubicBezTo>
                <a:cubicBezTo>
                  <a:pt x="53" y="144"/>
                  <a:pt x="41" y="187"/>
                  <a:pt x="48" y="208"/>
                </a:cubicBezTo>
                <a:cubicBezTo>
                  <a:pt x="56" y="197"/>
                  <a:pt x="67" y="163"/>
                  <a:pt x="72" y="176"/>
                </a:cubicBezTo>
                <a:cubicBezTo>
                  <a:pt x="88" y="224"/>
                  <a:pt x="88" y="328"/>
                  <a:pt x="88" y="328"/>
                </a:cubicBezTo>
                <a:cubicBezTo>
                  <a:pt x="118" y="297"/>
                  <a:pt x="124" y="263"/>
                  <a:pt x="144" y="224"/>
                </a:cubicBezTo>
                <a:cubicBezTo>
                  <a:pt x="162" y="115"/>
                  <a:pt x="144" y="216"/>
                  <a:pt x="144" y="264"/>
                </a:cubicBezTo>
                <a:cubicBezTo>
                  <a:pt x="144" y="272"/>
                  <a:pt x="149" y="248"/>
                  <a:pt x="152" y="240"/>
                </a:cubicBezTo>
                <a:cubicBezTo>
                  <a:pt x="164" y="113"/>
                  <a:pt x="149" y="147"/>
                  <a:pt x="200" y="264"/>
                </a:cubicBezTo>
                <a:cubicBezTo>
                  <a:pt x="203" y="272"/>
                  <a:pt x="208" y="281"/>
                  <a:pt x="216" y="288"/>
                </a:cubicBezTo>
                <a:cubicBezTo>
                  <a:pt x="222" y="293"/>
                  <a:pt x="232" y="293"/>
                  <a:pt x="240" y="296"/>
                </a:cubicBezTo>
                <a:cubicBezTo>
                  <a:pt x="254" y="253"/>
                  <a:pt x="249" y="187"/>
                  <a:pt x="264" y="304"/>
                </a:cubicBezTo>
                <a:cubicBezTo>
                  <a:pt x="269" y="288"/>
                  <a:pt x="281" y="253"/>
                  <a:pt x="280" y="240"/>
                </a:cubicBezTo>
                <a:cubicBezTo>
                  <a:pt x="276" y="214"/>
                  <a:pt x="256" y="168"/>
                  <a:pt x="256" y="168"/>
                </a:cubicBezTo>
                <a:cubicBezTo>
                  <a:pt x="250" y="178"/>
                  <a:pt x="240" y="211"/>
                  <a:pt x="240" y="200"/>
                </a:cubicBezTo>
                <a:cubicBezTo>
                  <a:pt x="240" y="185"/>
                  <a:pt x="241" y="157"/>
                  <a:pt x="256" y="160"/>
                </a:cubicBezTo>
                <a:cubicBezTo>
                  <a:pt x="274" y="163"/>
                  <a:pt x="288" y="208"/>
                  <a:pt x="288" y="208"/>
                </a:cubicBezTo>
                <a:cubicBezTo>
                  <a:pt x="340" y="190"/>
                  <a:pt x="335" y="118"/>
                  <a:pt x="344" y="72"/>
                </a:cubicBezTo>
                <a:cubicBezTo>
                  <a:pt x="358" y="355"/>
                  <a:pt x="358" y="193"/>
                  <a:pt x="368" y="104"/>
                </a:cubicBezTo>
                <a:cubicBezTo>
                  <a:pt x="370" y="114"/>
                  <a:pt x="373" y="125"/>
                  <a:pt x="376" y="136"/>
                </a:cubicBezTo>
                <a:cubicBezTo>
                  <a:pt x="379" y="151"/>
                  <a:pt x="371" y="174"/>
                  <a:pt x="384" y="184"/>
                </a:cubicBezTo>
                <a:cubicBezTo>
                  <a:pt x="393" y="190"/>
                  <a:pt x="400" y="168"/>
                  <a:pt x="408" y="160"/>
                </a:cubicBezTo>
                <a:cubicBezTo>
                  <a:pt x="428" y="98"/>
                  <a:pt x="401" y="165"/>
                  <a:pt x="432" y="216"/>
                </a:cubicBezTo>
                <a:cubicBezTo>
                  <a:pt x="438" y="227"/>
                  <a:pt x="437" y="189"/>
                  <a:pt x="440" y="176"/>
                </a:cubicBezTo>
                <a:cubicBezTo>
                  <a:pt x="442" y="189"/>
                  <a:pt x="435" y="220"/>
                  <a:pt x="448" y="216"/>
                </a:cubicBezTo>
                <a:cubicBezTo>
                  <a:pt x="464" y="210"/>
                  <a:pt x="464" y="168"/>
                  <a:pt x="464" y="168"/>
                </a:cubicBezTo>
                <a:cubicBezTo>
                  <a:pt x="466" y="186"/>
                  <a:pt x="460" y="208"/>
                  <a:pt x="472" y="224"/>
                </a:cubicBezTo>
                <a:cubicBezTo>
                  <a:pt x="477" y="231"/>
                  <a:pt x="484" y="208"/>
                  <a:pt x="488" y="200"/>
                </a:cubicBezTo>
                <a:cubicBezTo>
                  <a:pt x="492" y="189"/>
                  <a:pt x="493" y="178"/>
                  <a:pt x="496" y="168"/>
                </a:cubicBezTo>
                <a:cubicBezTo>
                  <a:pt x="501" y="184"/>
                  <a:pt x="496" y="208"/>
                  <a:pt x="512" y="216"/>
                </a:cubicBezTo>
                <a:cubicBezTo>
                  <a:pt x="522" y="221"/>
                  <a:pt x="523" y="195"/>
                  <a:pt x="528" y="184"/>
                </a:cubicBezTo>
                <a:cubicBezTo>
                  <a:pt x="534" y="165"/>
                  <a:pt x="538" y="146"/>
                  <a:pt x="544" y="128"/>
                </a:cubicBezTo>
                <a:cubicBezTo>
                  <a:pt x="546" y="146"/>
                  <a:pt x="543" y="167"/>
                  <a:pt x="552" y="184"/>
                </a:cubicBezTo>
                <a:cubicBezTo>
                  <a:pt x="555" y="191"/>
                  <a:pt x="552" y="157"/>
                  <a:pt x="560" y="160"/>
                </a:cubicBezTo>
                <a:cubicBezTo>
                  <a:pt x="571" y="163"/>
                  <a:pt x="570" y="181"/>
                  <a:pt x="576" y="192"/>
                </a:cubicBezTo>
                <a:cubicBezTo>
                  <a:pt x="599" y="121"/>
                  <a:pt x="601" y="71"/>
                  <a:pt x="584" y="0"/>
                </a:cubicBezTo>
                <a:cubicBezTo>
                  <a:pt x="593" y="86"/>
                  <a:pt x="601" y="114"/>
                  <a:pt x="648" y="184"/>
                </a:cubicBezTo>
                <a:cubicBezTo>
                  <a:pt x="684" y="92"/>
                  <a:pt x="653" y="179"/>
                  <a:pt x="688" y="232"/>
                </a:cubicBezTo>
                <a:cubicBezTo>
                  <a:pt x="693" y="224"/>
                  <a:pt x="703" y="217"/>
                  <a:pt x="704" y="208"/>
                </a:cubicBezTo>
                <a:cubicBezTo>
                  <a:pt x="706" y="181"/>
                  <a:pt x="714" y="109"/>
                  <a:pt x="696" y="128"/>
                </a:cubicBezTo>
                <a:cubicBezTo>
                  <a:pt x="673" y="150"/>
                  <a:pt x="690" y="192"/>
                  <a:pt x="688" y="224"/>
                </a:cubicBezTo>
                <a:cubicBezTo>
                  <a:pt x="695" y="260"/>
                  <a:pt x="704" y="325"/>
                  <a:pt x="704" y="192"/>
                </a:cubicBezTo>
                <a:cubicBezTo>
                  <a:pt x="704" y="149"/>
                  <a:pt x="678" y="77"/>
                  <a:pt x="712" y="200"/>
                </a:cubicBezTo>
                <a:cubicBezTo>
                  <a:pt x="714" y="208"/>
                  <a:pt x="717" y="216"/>
                  <a:pt x="720" y="224"/>
                </a:cubicBezTo>
                <a:cubicBezTo>
                  <a:pt x="722" y="210"/>
                  <a:pt x="715" y="178"/>
                  <a:pt x="728" y="184"/>
                </a:cubicBezTo>
                <a:cubicBezTo>
                  <a:pt x="752" y="194"/>
                  <a:pt x="776" y="248"/>
                  <a:pt x="776" y="248"/>
                </a:cubicBezTo>
                <a:cubicBezTo>
                  <a:pt x="793" y="140"/>
                  <a:pt x="767" y="236"/>
                  <a:pt x="816" y="256"/>
                </a:cubicBezTo>
                <a:cubicBezTo>
                  <a:pt x="828" y="261"/>
                  <a:pt x="820" y="228"/>
                  <a:pt x="824" y="216"/>
                </a:cubicBezTo>
                <a:cubicBezTo>
                  <a:pt x="830" y="194"/>
                  <a:pt x="840" y="173"/>
                  <a:pt x="848" y="152"/>
                </a:cubicBezTo>
                <a:cubicBezTo>
                  <a:pt x="833" y="23"/>
                  <a:pt x="839" y="83"/>
                  <a:pt x="848" y="128"/>
                </a:cubicBezTo>
                <a:cubicBezTo>
                  <a:pt x="850" y="138"/>
                  <a:pt x="851" y="149"/>
                  <a:pt x="856" y="160"/>
                </a:cubicBezTo>
                <a:cubicBezTo>
                  <a:pt x="859" y="168"/>
                  <a:pt x="866" y="176"/>
                  <a:pt x="872" y="184"/>
                </a:cubicBezTo>
                <a:cubicBezTo>
                  <a:pt x="874" y="176"/>
                  <a:pt x="877" y="168"/>
                  <a:pt x="880" y="160"/>
                </a:cubicBezTo>
                <a:cubicBezTo>
                  <a:pt x="883" y="146"/>
                  <a:pt x="874" y="120"/>
                  <a:pt x="888" y="120"/>
                </a:cubicBezTo>
                <a:cubicBezTo>
                  <a:pt x="903" y="120"/>
                  <a:pt x="903" y="146"/>
                  <a:pt x="912" y="160"/>
                </a:cubicBezTo>
                <a:cubicBezTo>
                  <a:pt x="917" y="168"/>
                  <a:pt x="922" y="176"/>
                  <a:pt x="928" y="184"/>
                </a:cubicBezTo>
                <a:cubicBezTo>
                  <a:pt x="989" y="167"/>
                  <a:pt x="1059" y="172"/>
                  <a:pt x="1040" y="96"/>
                </a:cubicBezTo>
                <a:cubicBezTo>
                  <a:pt x="1042" y="125"/>
                  <a:pt x="1040" y="155"/>
                  <a:pt x="1048" y="184"/>
                </a:cubicBezTo>
                <a:cubicBezTo>
                  <a:pt x="1050" y="192"/>
                  <a:pt x="1054" y="151"/>
                  <a:pt x="1056" y="160"/>
                </a:cubicBezTo>
                <a:cubicBezTo>
                  <a:pt x="1062" y="199"/>
                  <a:pt x="1061" y="240"/>
                  <a:pt x="1064" y="280"/>
                </a:cubicBezTo>
                <a:cubicBezTo>
                  <a:pt x="1077" y="86"/>
                  <a:pt x="1060" y="184"/>
                  <a:pt x="1080" y="272"/>
                </a:cubicBezTo>
                <a:cubicBezTo>
                  <a:pt x="1119" y="193"/>
                  <a:pt x="1087" y="223"/>
                  <a:pt x="1128" y="264"/>
                </a:cubicBezTo>
                <a:cubicBezTo>
                  <a:pt x="1133" y="269"/>
                  <a:pt x="1144" y="269"/>
                  <a:pt x="1152" y="272"/>
                </a:cubicBezTo>
                <a:cubicBezTo>
                  <a:pt x="1172" y="241"/>
                  <a:pt x="1183" y="211"/>
                  <a:pt x="1192" y="176"/>
                </a:cubicBezTo>
                <a:cubicBezTo>
                  <a:pt x="1209" y="281"/>
                  <a:pt x="1190" y="298"/>
                  <a:pt x="1224" y="248"/>
                </a:cubicBezTo>
                <a:cubicBezTo>
                  <a:pt x="1232" y="203"/>
                  <a:pt x="1215" y="91"/>
                  <a:pt x="1232" y="240"/>
                </a:cubicBezTo>
                <a:cubicBezTo>
                  <a:pt x="1257" y="101"/>
                  <a:pt x="1233" y="141"/>
                  <a:pt x="1264" y="192"/>
                </a:cubicBezTo>
                <a:cubicBezTo>
                  <a:pt x="1272" y="206"/>
                  <a:pt x="1285" y="218"/>
                  <a:pt x="1296" y="232"/>
                </a:cubicBezTo>
                <a:cubicBezTo>
                  <a:pt x="1326" y="140"/>
                  <a:pt x="1304" y="230"/>
                  <a:pt x="1304" y="112"/>
                </a:cubicBezTo>
                <a:cubicBezTo>
                  <a:pt x="1304" y="93"/>
                  <a:pt x="1306" y="149"/>
                  <a:pt x="1312" y="168"/>
                </a:cubicBezTo>
                <a:cubicBezTo>
                  <a:pt x="1314" y="177"/>
                  <a:pt x="1322" y="184"/>
                  <a:pt x="1328" y="192"/>
                </a:cubicBezTo>
                <a:cubicBezTo>
                  <a:pt x="1335" y="168"/>
                  <a:pt x="1330" y="140"/>
                  <a:pt x="1344" y="120"/>
                </a:cubicBezTo>
                <a:cubicBezTo>
                  <a:pt x="1348" y="112"/>
                  <a:pt x="1349" y="135"/>
                  <a:pt x="1352" y="144"/>
                </a:cubicBezTo>
                <a:cubicBezTo>
                  <a:pt x="1364" y="189"/>
                  <a:pt x="1351" y="163"/>
                  <a:pt x="1376" y="200"/>
                </a:cubicBezTo>
                <a:cubicBezTo>
                  <a:pt x="1384" y="131"/>
                  <a:pt x="1395" y="121"/>
                  <a:pt x="1424" y="64"/>
                </a:cubicBezTo>
                <a:cubicBezTo>
                  <a:pt x="1434" y="82"/>
                  <a:pt x="1444" y="101"/>
                  <a:pt x="1456" y="120"/>
                </a:cubicBezTo>
                <a:cubicBezTo>
                  <a:pt x="1460" y="128"/>
                  <a:pt x="1462" y="144"/>
                  <a:pt x="1472" y="144"/>
                </a:cubicBezTo>
                <a:cubicBezTo>
                  <a:pt x="1481" y="144"/>
                  <a:pt x="1482" y="128"/>
                  <a:pt x="1488" y="120"/>
                </a:cubicBezTo>
                <a:cubicBezTo>
                  <a:pt x="1498" y="48"/>
                  <a:pt x="1496" y="45"/>
                  <a:pt x="1496" y="112"/>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4DBD2AE0-4E6B-2441-8FD6-20EDE04FACC7}"/>
              </a:ext>
            </a:extLst>
          </p:cNvPr>
          <p:cNvSpPr>
            <a:spLocks noGrp="1" noChangeArrowheads="1"/>
          </p:cNvSpPr>
          <p:nvPr>
            <p:ph type="title"/>
          </p:nvPr>
        </p:nvSpPr>
        <p:spPr>
          <a:xfrm>
            <a:off x="2133600" y="381000"/>
            <a:ext cx="7696200" cy="609600"/>
          </a:xfrm>
        </p:spPr>
        <p:txBody>
          <a:bodyPr/>
          <a:lstStyle/>
          <a:p>
            <a:pPr algn="ctr" eaLnBrk="1" hangingPunct="1"/>
            <a:r>
              <a:rPr lang="en-GB" altLang="en-US" sz="3200">
                <a:latin typeface="Times" pitchFamily="2" charset="0"/>
                <a:ea typeface="ＭＳ Ｐゴシック" panose="020B0600070205080204" pitchFamily="34" charset="-128"/>
              </a:rPr>
              <a:t>BASELINE REQUIRMENTS </a:t>
            </a:r>
            <a:endParaRPr lang="en-GB" altLang="en-US" sz="3600">
              <a:latin typeface="Times" pitchFamily="2" charset="0"/>
              <a:ea typeface="ＭＳ Ｐゴシック" panose="020B0600070205080204" pitchFamily="34" charset="-128"/>
            </a:endParaRPr>
          </a:p>
        </p:txBody>
      </p:sp>
      <p:sp>
        <p:nvSpPr>
          <p:cNvPr id="51203" name="Rectangle 3">
            <a:extLst>
              <a:ext uri="{FF2B5EF4-FFF2-40B4-BE49-F238E27FC236}">
                <a16:creationId xmlns:a16="http://schemas.microsoft.com/office/drawing/2014/main" id="{C97FE145-4DC2-F648-9039-E1BFA6E23EF5}"/>
              </a:ext>
            </a:extLst>
          </p:cNvPr>
          <p:cNvSpPr>
            <a:spLocks noGrp="1" noChangeArrowheads="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r>
              <a:rPr lang="en-GB" altLang="en-US" sz="2400" b="1" dirty="0">
                <a:latin typeface="Arial" panose="020B0604020202020204" pitchFamily="34" charset="0"/>
                <a:ea typeface="ＭＳ Ｐゴシック" panose="020B0600070205080204" pitchFamily="34" charset="-128"/>
                <a:cs typeface="Arial" panose="020B0604020202020204" pitchFamily="34" charset="0"/>
              </a:rPr>
              <a:t>What are the </a:t>
            </a:r>
            <a:r>
              <a:rPr lang="en-GB" altLang="en-US" sz="2400" b="1" i="1" dirty="0">
                <a:latin typeface="Arial" panose="020B0604020202020204" pitchFamily="34" charset="0"/>
                <a:ea typeface="ＭＳ Ｐゴシック" panose="020B0600070205080204" pitchFamily="34" charset="-128"/>
                <a:cs typeface="Arial" panose="020B0604020202020204" pitchFamily="34" charset="0"/>
              </a:rPr>
              <a:t>minimum</a:t>
            </a:r>
            <a:r>
              <a:rPr lang="en-GB" altLang="en-US" sz="2400" b="1" dirty="0">
                <a:latin typeface="Arial" panose="020B0604020202020204" pitchFamily="34" charset="0"/>
                <a:ea typeface="ＭＳ Ｐゴシック" panose="020B0600070205080204" pitchFamily="34" charset="-128"/>
                <a:cs typeface="Arial" panose="020B0604020202020204" pitchFamily="34" charset="0"/>
              </a:rPr>
              <a:t> requirements for a baseline?</a:t>
            </a:r>
          </a:p>
          <a:p>
            <a:pPr eaLnBrk="1" fontAlgn="auto" hangingPunct="1">
              <a:spcAft>
                <a:spcPts val="0"/>
              </a:spcAft>
              <a:defRPr/>
            </a:pPr>
            <a:endParaRPr lang="en-GB" altLang="en-US" sz="2400" dirty="0">
              <a:latin typeface="Arial" panose="020B0604020202020204" pitchFamily="34" charset="0"/>
              <a:ea typeface="ＭＳ Ｐゴシック" panose="020B0600070205080204" pitchFamily="34" charset="-128"/>
              <a:cs typeface="Arial" panose="020B0604020202020204" pitchFamily="34" charset="0"/>
            </a:endParaRPr>
          </a:p>
          <a:p>
            <a:pPr lvl="1" eaLnBrk="1" fontAlgn="auto" hangingPunct="1">
              <a:spcAft>
                <a:spcPts val="0"/>
              </a:spcAft>
              <a:defRPr/>
            </a:pPr>
            <a:r>
              <a:rPr lang="en-GB" altLang="en-US" b="1" dirty="0">
                <a:latin typeface="Arial" panose="020B0604020202020204" pitchFamily="34" charset="0"/>
                <a:ea typeface="ＭＳ Ｐゴシック" panose="020B0600070205080204" pitchFamily="34" charset="-128"/>
                <a:cs typeface="Arial" panose="020B0604020202020204" pitchFamily="34" charset="0"/>
              </a:rPr>
              <a:t>Number of observations?</a:t>
            </a:r>
            <a:r>
              <a:rPr lang="en-GB" altLang="en-US" dirty="0">
                <a:latin typeface="Arial" panose="020B0604020202020204" pitchFamily="34" charset="0"/>
                <a:ea typeface="ＭＳ Ｐゴシック" panose="020B0600070205080204" pitchFamily="34" charset="-128"/>
                <a:cs typeface="Arial" panose="020B0604020202020204" pitchFamily="34" charset="0"/>
              </a:rPr>
              <a:t>  14 DAYS</a:t>
            </a:r>
          </a:p>
          <a:p>
            <a:pPr lvl="1" eaLnBrk="1" fontAlgn="auto" hangingPunct="1">
              <a:spcAft>
                <a:spcPts val="0"/>
              </a:spcAft>
              <a:defRPr/>
            </a:pPr>
            <a:r>
              <a:rPr lang="en-GB" altLang="en-US" b="1" dirty="0">
                <a:latin typeface="Arial" panose="020B0604020202020204" pitchFamily="34" charset="0"/>
                <a:ea typeface="ＭＳ Ｐゴシック" panose="020B0600070205080204" pitchFamily="34" charset="-128"/>
                <a:cs typeface="Arial" panose="020B0604020202020204" pitchFamily="34" charset="0"/>
              </a:rPr>
              <a:t>Stability?</a:t>
            </a:r>
            <a:r>
              <a:rPr lang="en-GB" altLang="en-US" dirty="0">
                <a:latin typeface="Arial" panose="020B0604020202020204" pitchFamily="34" charset="0"/>
                <a:ea typeface="ＭＳ Ｐゴシック" panose="020B0600070205080204" pitchFamily="34" charset="-128"/>
                <a:cs typeface="Arial" panose="020B0604020202020204" pitchFamily="34" charset="0"/>
              </a:rPr>
              <a:t>  </a:t>
            </a:r>
            <a:r>
              <a:rPr lang="en-GB" altLang="en-US" dirty="0" err="1">
                <a:latin typeface="Arial" panose="020B0604020202020204" pitchFamily="34" charset="0"/>
                <a:ea typeface="ＭＳ Ｐゴシック" panose="020B0600070205080204" pitchFamily="34" charset="-128"/>
                <a:cs typeface="Arial" panose="020B0604020202020204" pitchFamily="34" charset="0"/>
              </a:rPr>
              <a:t>Sidman</a:t>
            </a:r>
            <a:r>
              <a:rPr lang="en-GB" altLang="en-US" dirty="0">
                <a:latin typeface="Arial" panose="020B0604020202020204" pitchFamily="34" charset="0"/>
                <a:ea typeface="ＭＳ Ｐゴシック" panose="020B0600070205080204" pitchFamily="34" charset="-128"/>
                <a:cs typeface="Arial" panose="020B0604020202020204" pitchFamily="34" charset="0"/>
              </a:rPr>
              <a:t> suggests collecting data </a:t>
            </a:r>
            <a:r>
              <a:rPr lang="en-GB" altLang="en-US" i="1" dirty="0">
                <a:latin typeface="Arial" panose="020B0604020202020204" pitchFamily="34" charset="0"/>
                <a:ea typeface="ＭＳ Ｐゴシック" panose="020B0600070205080204" pitchFamily="34" charset="-128"/>
                <a:cs typeface="Arial" panose="020B0604020202020204" pitchFamily="34" charset="0"/>
              </a:rPr>
              <a:t>until</a:t>
            </a:r>
            <a:r>
              <a:rPr lang="en-GB" altLang="en-US" dirty="0">
                <a:latin typeface="Arial" panose="020B0604020202020204" pitchFamily="34" charset="0"/>
                <a:ea typeface="ＭＳ Ｐゴシック" panose="020B0600070205080204" pitchFamily="34" charset="-128"/>
                <a:cs typeface="Arial" panose="020B0604020202020204" pitchFamily="34" charset="0"/>
              </a:rPr>
              <a:t> a stable baseline is achieved.  Stability is defined  5% variability around mean value.</a:t>
            </a:r>
          </a:p>
          <a:p>
            <a:pPr lvl="1" eaLnBrk="1" fontAlgn="auto" hangingPunct="1">
              <a:spcAft>
                <a:spcPts val="0"/>
              </a:spcAft>
              <a:defRPr/>
            </a:pPr>
            <a:r>
              <a:rPr lang="en-GB" altLang="en-US" b="1" dirty="0">
                <a:latin typeface="Arial" panose="020B0604020202020204" pitchFamily="34" charset="0"/>
                <a:ea typeface="ＭＳ Ｐゴシック" panose="020B0600070205080204" pitchFamily="34" charset="-128"/>
                <a:cs typeface="Arial" panose="020B0604020202020204" pitchFamily="34" charset="0"/>
              </a:rPr>
              <a:t>Remember. </a:t>
            </a:r>
            <a:r>
              <a:rPr lang="en-GB" altLang="en-US" dirty="0">
                <a:latin typeface="Arial" panose="020B0604020202020204" pitchFamily="34" charset="0"/>
                <a:ea typeface="ＭＳ Ｐゴシック" panose="020B0600070205080204" pitchFamily="34" charset="-128"/>
                <a:cs typeface="Arial" panose="020B0604020202020204" pitchFamily="34" charset="0"/>
              </a:rPr>
              <a:t>Your baseline measures should </a:t>
            </a:r>
            <a:r>
              <a:rPr lang="en-GB" altLang="en-US" b="1" i="1" dirty="0">
                <a:latin typeface="Arial" panose="020B0604020202020204" pitchFamily="34" charset="0"/>
                <a:ea typeface="ＭＳ Ｐゴシック" panose="020B0600070205080204" pitchFamily="34" charset="-128"/>
                <a:cs typeface="Arial" panose="020B0604020202020204" pitchFamily="34" charset="0"/>
              </a:rPr>
              <a:t>continue throughout</a:t>
            </a:r>
            <a:r>
              <a:rPr lang="en-GB" altLang="en-US" dirty="0">
                <a:latin typeface="Arial" panose="020B0604020202020204" pitchFamily="34" charset="0"/>
                <a:ea typeface="ＭＳ Ｐゴシック" panose="020B0600070205080204" pitchFamily="34" charset="-128"/>
                <a:cs typeface="Arial" panose="020B0604020202020204" pitchFamily="34" charset="0"/>
              </a:rPr>
              <a:t> your intervention and be repeated at follow up.</a:t>
            </a:r>
          </a:p>
          <a:p>
            <a:pPr lvl="1" eaLnBrk="1" fontAlgn="auto" hangingPunct="1">
              <a:spcAft>
                <a:spcPts val="0"/>
              </a:spcAft>
              <a:defRPr/>
            </a:pPr>
            <a:r>
              <a:rPr lang="en-GB" altLang="en-US" b="1" dirty="0">
                <a:latin typeface="Arial" panose="020B0604020202020204" pitchFamily="34" charset="0"/>
                <a:ea typeface="ＭＳ Ｐゴシック" panose="020B0600070205080204" pitchFamily="34" charset="-128"/>
                <a:cs typeface="Arial" panose="020B0604020202020204" pitchFamily="34" charset="0"/>
              </a:rPr>
              <a:t>When does the baseline start and end? </a:t>
            </a:r>
            <a:r>
              <a:rPr lang="en-GB" altLang="en-US" dirty="0">
                <a:latin typeface="Arial" panose="020B0604020202020204" pitchFamily="34" charset="0"/>
                <a:ea typeface="ＭＳ Ｐゴシック" panose="020B0600070205080204" pitchFamily="34" charset="-128"/>
                <a:cs typeface="Arial" panose="020B0604020202020204" pitchFamily="34" charset="0"/>
              </a:rPr>
              <a:t> In the UP, the baseline (A) would end once you have the formulation in place. Start of module 1 is start of treatment (B).  The UP formulation goes in the appendix of the piece of coursework.  </a:t>
            </a:r>
          </a:p>
          <a:p>
            <a:pPr eaLnBrk="1" fontAlgn="auto" hangingPunct="1">
              <a:spcAft>
                <a:spcPts val="0"/>
              </a:spcAft>
              <a:buFont typeface="Monotype Sorts" pitchFamily="-111" charset="2"/>
              <a:buNone/>
              <a:defRPr/>
            </a:pPr>
            <a:endParaRPr lang="en-GB" altLang="en-US" sz="2000" dirty="0">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 calcmode="lin" valueType="num">
                                      <p:cBhvr additive="base">
                                        <p:cTn id="7" dur="500" fill="hold"/>
                                        <p:tgtEl>
                                          <p:spTgt spid="512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2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 calcmode="lin" valueType="num">
                                      <p:cBhvr additive="base">
                                        <p:cTn id="13" dur="500" fill="hold"/>
                                        <p:tgtEl>
                                          <p:spTgt spid="5120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20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1203">
                                            <p:txEl>
                                              <p:pRg st="3" end="3"/>
                                            </p:txEl>
                                          </p:spTgt>
                                        </p:tgtEl>
                                        <p:attrNameLst>
                                          <p:attrName>style.visibility</p:attrName>
                                        </p:attrNameLst>
                                      </p:cBhvr>
                                      <p:to>
                                        <p:strVal val="visible"/>
                                      </p:to>
                                    </p:set>
                                    <p:anim calcmode="lin" valueType="num">
                                      <p:cBhvr additive="base">
                                        <p:cTn id="19" dur="500" fill="hold"/>
                                        <p:tgtEl>
                                          <p:spTgt spid="5120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120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1203">
                                            <p:txEl>
                                              <p:pRg st="4" end="4"/>
                                            </p:txEl>
                                          </p:spTgt>
                                        </p:tgtEl>
                                        <p:attrNameLst>
                                          <p:attrName>style.visibility</p:attrName>
                                        </p:attrNameLst>
                                      </p:cBhvr>
                                      <p:to>
                                        <p:strVal val="visible"/>
                                      </p:to>
                                    </p:set>
                                    <p:anim calcmode="lin" valueType="num">
                                      <p:cBhvr additive="base">
                                        <p:cTn id="25" dur="500" fill="hold"/>
                                        <p:tgtEl>
                                          <p:spTgt spid="5120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120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1203">
                                            <p:txEl>
                                              <p:pRg st="5" end="5"/>
                                            </p:txEl>
                                          </p:spTgt>
                                        </p:tgtEl>
                                        <p:attrNameLst>
                                          <p:attrName>style.visibility</p:attrName>
                                        </p:attrNameLst>
                                      </p:cBhvr>
                                      <p:to>
                                        <p:strVal val="visible"/>
                                      </p:to>
                                    </p:set>
                                    <p:anim calcmode="lin" valueType="num">
                                      <p:cBhvr additive="base">
                                        <p:cTn id="31" dur="500" fill="hold"/>
                                        <p:tgtEl>
                                          <p:spTgt spid="5120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120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bldLvl="3"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0CEBA650-90AC-2545-82E3-E60722B1DD73}"/>
              </a:ext>
            </a:extLst>
          </p:cNvPr>
          <p:cNvSpPr>
            <a:spLocks noGrp="1" noChangeArrowheads="1"/>
          </p:cNvSpPr>
          <p:nvPr>
            <p:ph type="title"/>
          </p:nvPr>
        </p:nvSpPr>
        <p:spPr/>
        <p:txBody>
          <a:bodyPr/>
          <a:lstStyle/>
          <a:p>
            <a:pPr algn="ctr" eaLnBrk="1" hangingPunct="1"/>
            <a:r>
              <a:rPr lang="en-US" altLang="en-US" b="1">
                <a:ea typeface="ＭＳ Ｐゴシック" panose="020B0600070205080204" pitchFamily="34" charset="-128"/>
              </a:rPr>
              <a:t>Designing idiographic measures: tips </a:t>
            </a:r>
          </a:p>
        </p:txBody>
      </p:sp>
      <p:sp>
        <p:nvSpPr>
          <p:cNvPr id="28675" name="Content Placeholder 2">
            <a:extLst>
              <a:ext uri="{FF2B5EF4-FFF2-40B4-BE49-F238E27FC236}">
                <a16:creationId xmlns:a16="http://schemas.microsoft.com/office/drawing/2014/main" id="{273ED7B1-A9F5-3D48-92F3-24D444DD1CFF}"/>
              </a:ext>
            </a:extLst>
          </p:cNvPr>
          <p:cNvSpPr>
            <a:spLocks noGrp="1"/>
          </p:cNvSpPr>
          <p:nvPr>
            <p:ph idx="1"/>
          </p:nvPr>
        </p:nvSpPr>
        <p:spPr/>
        <p:txBody>
          <a:bodyPr rtlCol="0">
            <a:normAutofit lnSpcReduction="10000"/>
          </a:bodyPr>
          <a:lstStyle/>
          <a:p>
            <a:pPr eaLnBrk="1" fontAlgn="auto" hangingPunct="1">
              <a:spcAft>
                <a:spcPts val="0"/>
              </a:spcAft>
              <a:defRPr/>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Designed collaboratively</a:t>
            </a:r>
          </a:p>
          <a:p>
            <a:pPr eaLnBrk="1" fontAlgn="auto" hangingPunct="1">
              <a:spcAft>
                <a:spcPts val="0"/>
              </a:spcAft>
              <a:defRPr/>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In the client’s language</a:t>
            </a:r>
          </a:p>
          <a:p>
            <a:pPr eaLnBrk="1" fontAlgn="auto" hangingPunct="1">
              <a:spcAft>
                <a:spcPts val="0"/>
              </a:spcAft>
              <a:defRPr/>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Can be a piece of cognition, </a:t>
            </a:r>
            <a:r>
              <a:rPr lang="en-US" altLang="en-US" sz="2400" dirty="0" err="1">
                <a:latin typeface="Arial" panose="020B0604020202020204" pitchFamily="34" charset="0"/>
                <a:ea typeface="ＭＳ Ｐゴシック" panose="020B0600070205080204" pitchFamily="34" charset="-128"/>
                <a:cs typeface="Arial" panose="020B0604020202020204" pitchFamily="34" charset="0"/>
              </a:rPr>
              <a:t>behaviour</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 affect or interpersonal process (or a variety of these; topographical variation) </a:t>
            </a:r>
          </a:p>
          <a:p>
            <a:pPr eaLnBrk="1" fontAlgn="auto" hangingPunct="1">
              <a:spcAft>
                <a:spcPts val="0"/>
              </a:spcAft>
              <a:defRPr/>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Anchored and scaled effectively – in the clients own words</a:t>
            </a:r>
          </a:p>
          <a:p>
            <a:pPr eaLnBrk="1" fontAlgn="auto" hangingPunct="1">
              <a:spcAft>
                <a:spcPts val="0"/>
              </a:spcAft>
              <a:defRPr/>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High frequency occurrences are best </a:t>
            </a:r>
          </a:p>
          <a:p>
            <a:pPr eaLnBrk="1" fontAlgn="auto" hangingPunct="1">
              <a:spcAft>
                <a:spcPts val="0"/>
              </a:spcAft>
              <a:defRPr/>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Intensity measures</a:t>
            </a:r>
          </a:p>
          <a:p>
            <a:pPr eaLnBrk="1" fontAlgn="auto" hangingPunct="1">
              <a:spcAft>
                <a:spcPts val="0"/>
              </a:spcAft>
              <a:defRPr/>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Frequency measures </a:t>
            </a:r>
          </a:p>
          <a:p>
            <a:pPr eaLnBrk="1" fontAlgn="auto" hangingPunct="1">
              <a:spcAft>
                <a:spcPts val="0"/>
              </a:spcAft>
              <a:defRPr/>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When to complete?</a:t>
            </a:r>
          </a:p>
          <a:p>
            <a:pPr eaLnBrk="1" fontAlgn="auto" hangingPunct="1">
              <a:spcAft>
                <a:spcPts val="0"/>
              </a:spcAft>
              <a:defRPr/>
            </a:pPr>
            <a:r>
              <a:rPr lang="en-US" altLang="en-US" sz="2400" dirty="0">
                <a:latin typeface="Arial" panose="020B0604020202020204" pitchFamily="34" charset="0"/>
                <a:ea typeface="ＭＳ Ｐゴシック" panose="020B0600070205080204" pitchFamily="34" charset="-128"/>
                <a:cs typeface="Arial" panose="020B0604020202020204" pitchFamily="34" charset="0"/>
              </a:rPr>
              <a:t>What time period do they cover?</a:t>
            </a:r>
          </a:p>
          <a:p>
            <a:pPr eaLnBrk="1" fontAlgn="auto" hangingPunct="1">
              <a:spcAft>
                <a:spcPts val="0"/>
              </a:spcAft>
              <a:buFont typeface="Monotype Sorts" pitchFamily="-111" charset="2"/>
              <a:buNone/>
              <a:defRPr/>
            </a:pPr>
            <a:endParaRPr lang="en-US" altLang="en-US" sz="1800" dirty="0">
              <a:ea typeface="ＭＳ Ｐゴシック" panose="020B0600070205080204" pitchFamily="34" charset="-128"/>
            </a:endParaRPr>
          </a:p>
          <a:p>
            <a:pPr eaLnBrk="1" fontAlgn="auto" hangingPunct="1">
              <a:spcAft>
                <a:spcPts val="0"/>
              </a:spcAft>
              <a:defRPr/>
            </a:pPr>
            <a:endParaRPr lang="en-US" altLang="en-US" sz="1800" dirty="0">
              <a:ea typeface="ＭＳ Ｐゴシック" panose="020B0600070205080204" pitchFamily="34" charset="-128"/>
            </a:endParaRPr>
          </a:p>
          <a:p>
            <a:pPr eaLnBrk="1" fontAlgn="auto" hangingPunct="1">
              <a:spcAft>
                <a:spcPts val="0"/>
              </a:spcAft>
              <a:defRPr/>
            </a:pPr>
            <a:endParaRPr lang="en-US" altLang="en-US" sz="1800" dirty="0">
              <a:ea typeface="ＭＳ Ｐゴシック" panose="020B0600070205080204" pitchFamily="34"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1D6C36D3-EDA7-B14C-9897-496ECF2BECE3}"/>
              </a:ext>
            </a:extLst>
          </p:cNvPr>
          <p:cNvSpPr>
            <a:spLocks noGrp="1" noChangeArrowheads="1"/>
          </p:cNvSpPr>
          <p:nvPr>
            <p:ph type="title"/>
          </p:nvPr>
        </p:nvSpPr>
        <p:spPr/>
        <p:txBody>
          <a:bodyPr/>
          <a:lstStyle/>
          <a:p>
            <a:pPr algn="ctr" eaLnBrk="1" hangingPunct="1"/>
            <a:r>
              <a:rPr lang="en-GB" altLang="en-US" b="1"/>
              <a:t>Consider having a control idiographic measure</a:t>
            </a:r>
          </a:p>
        </p:txBody>
      </p:sp>
      <p:sp>
        <p:nvSpPr>
          <p:cNvPr id="40962" name="Content Placeholder 2">
            <a:extLst>
              <a:ext uri="{FF2B5EF4-FFF2-40B4-BE49-F238E27FC236}">
                <a16:creationId xmlns:a16="http://schemas.microsoft.com/office/drawing/2014/main" id="{CCEDB4F0-2DE3-B04D-91F9-87D5B6A5139D}"/>
              </a:ext>
            </a:extLst>
          </p:cNvPr>
          <p:cNvSpPr>
            <a:spLocks noGrp="1" noChangeArrowheads="1"/>
          </p:cNvSpPr>
          <p:nvPr>
            <p:ph idx="1"/>
          </p:nvPr>
        </p:nvSpPr>
        <p:spPr/>
        <p:txBody>
          <a:bodyPr/>
          <a:lstStyle/>
          <a:p>
            <a:pPr eaLnBrk="1" hangingPunct="1"/>
            <a:r>
              <a:rPr lang="en-GB" altLang="en-US">
                <a:latin typeface="Arial" panose="020B0604020202020204" pitchFamily="34" charset="0"/>
                <a:cs typeface="Arial" panose="020B0604020202020204" pitchFamily="34" charset="0"/>
              </a:rPr>
              <a:t>These are an idiographic measure, not expected to change due to the intervention</a:t>
            </a:r>
          </a:p>
          <a:p>
            <a:pPr eaLnBrk="1" hangingPunct="1"/>
            <a:r>
              <a:rPr lang="en-GB" altLang="en-US">
                <a:latin typeface="Arial" panose="020B0604020202020204" pitchFamily="34" charset="0"/>
                <a:cs typeface="Arial" panose="020B0604020202020204" pitchFamily="34" charset="0"/>
              </a:rPr>
              <a:t>If there is change in the target idiographic measures and not the control is shows the intervention working.  </a:t>
            </a:r>
          </a:p>
          <a:p>
            <a:pPr eaLnBrk="1" hangingPunct="1"/>
            <a:r>
              <a:rPr lang="en-GB" altLang="en-US">
                <a:latin typeface="Arial" panose="020B0604020202020204" pitchFamily="34" charset="0"/>
                <a:cs typeface="Arial" panose="020B0604020202020204" pitchFamily="34" charset="0"/>
              </a:rPr>
              <a:t>Stability also shows its not spontaneous recovery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515E7BBB-D04C-B948-B77F-0FC51ED23EE2}"/>
              </a:ext>
            </a:extLst>
          </p:cNvPr>
          <p:cNvSpPr>
            <a:spLocks noGrp="1" noChangeArrowheads="1"/>
          </p:cNvSpPr>
          <p:nvPr>
            <p:ph type="title"/>
          </p:nvPr>
        </p:nvSpPr>
        <p:spPr/>
        <p:txBody>
          <a:bodyPr/>
          <a:lstStyle/>
          <a:p>
            <a:pPr algn="ctr" eaLnBrk="1" hangingPunct="1"/>
            <a:r>
              <a:rPr lang="en-GB" altLang="en-US" b="1"/>
              <a:t>Modelling and role play </a:t>
            </a:r>
          </a:p>
        </p:txBody>
      </p:sp>
      <p:sp>
        <p:nvSpPr>
          <p:cNvPr id="41986" name="Content Placeholder 2">
            <a:extLst>
              <a:ext uri="{FF2B5EF4-FFF2-40B4-BE49-F238E27FC236}">
                <a16:creationId xmlns:a16="http://schemas.microsoft.com/office/drawing/2014/main" id="{72161131-860F-8B41-A7D7-0CE7127A01E0}"/>
              </a:ext>
            </a:extLst>
          </p:cNvPr>
          <p:cNvSpPr>
            <a:spLocks noGrp="1" noChangeArrowheads="1"/>
          </p:cNvSpPr>
          <p:nvPr>
            <p:ph idx="1"/>
          </p:nvPr>
        </p:nvSpPr>
        <p:spPr/>
        <p:txBody>
          <a:bodyPr/>
          <a:lstStyle/>
          <a:p>
            <a:pPr eaLnBrk="1" hangingPunct="1"/>
            <a:r>
              <a:rPr lang="en-GB" altLang="en-US" sz="2400">
                <a:latin typeface="Arial" panose="020B0604020202020204" pitchFamily="34" charset="0"/>
                <a:cs typeface="Arial" panose="020B0604020202020204" pitchFamily="34" charset="0"/>
              </a:rPr>
              <a:t>Lets decide as a group what the client will be presenting with and in what context</a:t>
            </a:r>
          </a:p>
          <a:p>
            <a:pPr eaLnBrk="1" hangingPunct="1"/>
            <a:endParaRPr lang="en-GB" altLang="en-US" sz="2400">
              <a:latin typeface="Arial" panose="020B0604020202020204" pitchFamily="34" charset="0"/>
              <a:cs typeface="Arial" panose="020B0604020202020204" pitchFamily="34" charset="0"/>
            </a:endParaRPr>
          </a:p>
          <a:p>
            <a:pPr eaLnBrk="1" hangingPunct="1"/>
            <a:r>
              <a:rPr lang="en-GB" altLang="en-US" sz="2400">
                <a:latin typeface="Arial" panose="020B0604020202020204" pitchFamily="34" charset="0"/>
                <a:cs typeface="Arial" panose="020B0604020202020204" pitchFamily="34" charset="0"/>
              </a:rPr>
              <a:t>What the demonstration and then we can critique it</a:t>
            </a:r>
          </a:p>
          <a:p>
            <a:pPr eaLnBrk="1" hangingPunct="1"/>
            <a:endParaRPr lang="en-GB" altLang="en-US" sz="2400">
              <a:latin typeface="Arial" panose="020B0604020202020204" pitchFamily="34" charset="0"/>
              <a:cs typeface="Arial" panose="020B0604020202020204" pitchFamily="34" charset="0"/>
            </a:endParaRPr>
          </a:p>
          <a:p>
            <a:pPr eaLnBrk="1" hangingPunct="1"/>
            <a:r>
              <a:rPr lang="en-GB" altLang="en-US" sz="2400">
                <a:latin typeface="Arial" panose="020B0604020202020204" pitchFamily="34" charset="0"/>
                <a:cs typeface="Arial" panose="020B0604020202020204" pitchFamily="34" charset="0"/>
              </a:rPr>
              <a:t>Then you will get to practice in 2s – you both have a go.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23845053-B4E8-C240-9894-38904C87E333}"/>
              </a:ext>
            </a:extLst>
          </p:cNvPr>
          <p:cNvSpPr>
            <a:spLocks noGrp="1" noChangeArrowheads="1"/>
          </p:cNvSpPr>
          <p:nvPr>
            <p:ph type="title"/>
          </p:nvPr>
        </p:nvSpPr>
        <p:spPr/>
        <p:txBody>
          <a:bodyPr/>
          <a:lstStyle/>
          <a:p>
            <a:pPr algn="ctr" eaLnBrk="1" hangingPunct="1"/>
            <a:r>
              <a:rPr lang="en-GB" altLang="en-US" b="1"/>
              <a:t>Choosing nomothetic measures </a:t>
            </a:r>
          </a:p>
        </p:txBody>
      </p:sp>
      <p:sp>
        <p:nvSpPr>
          <p:cNvPr id="43010" name="Content Placeholder 2">
            <a:extLst>
              <a:ext uri="{FF2B5EF4-FFF2-40B4-BE49-F238E27FC236}">
                <a16:creationId xmlns:a16="http://schemas.microsoft.com/office/drawing/2014/main" id="{C05F5C90-D752-1647-8CA2-8CF54B3F1609}"/>
              </a:ext>
            </a:extLst>
          </p:cNvPr>
          <p:cNvSpPr>
            <a:spLocks noGrp="1" noChangeArrowheads="1"/>
          </p:cNvSpPr>
          <p:nvPr>
            <p:ph idx="1"/>
          </p:nvPr>
        </p:nvSpPr>
        <p:spPr/>
        <p:txBody>
          <a:bodyPr/>
          <a:lstStyle/>
          <a:p>
            <a:pPr eaLnBrk="1" hangingPunct="1"/>
            <a:r>
              <a:rPr lang="en-GB" altLang="en-US">
                <a:latin typeface="Arial" panose="020B0604020202020204" pitchFamily="34" charset="0"/>
                <a:cs typeface="Arial" panose="020B0604020202020204" pitchFamily="34" charset="0"/>
              </a:rPr>
              <a:t>These are the psychometrics that are off the shelf and you use them at pre and post intervention</a:t>
            </a:r>
          </a:p>
          <a:p>
            <a:pPr eaLnBrk="1" hangingPunct="1"/>
            <a:r>
              <a:rPr lang="en-GB" altLang="en-US">
                <a:latin typeface="Arial" panose="020B0604020202020204" pitchFamily="34" charset="0"/>
                <a:cs typeface="Arial" panose="020B0604020202020204" pitchFamily="34" charset="0"/>
              </a:rPr>
              <a:t>Do them at the end of follow-up if you have that in your design</a:t>
            </a:r>
          </a:p>
          <a:p>
            <a:pPr eaLnBrk="1" hangingPunct="1"/>
            <a:r>
              <a:rPr lang="en-GB" altLang="en-US">
                <a:latin typeface="Arial" panose="020B0604020202020204" pitchFamily="34" charset="0"/>
                <a:cs typeface="Arial" panose="020B0604020202020204" pitchFamily="34" charset="0"/>
              </a:rPr>
              <a:t>Do them at the end of each phase if you are doing more than a A/B</a:t>
            </a:r>
          </a:p>
          <a:p>
            <a:pPr eaLnBrk="1" hangingPunct="1"/>
            <a:r>
              <a:rPr lang="en-GB" altLang="en-US">
                <a:latin typeface="Arial" panose="020B0604020202020204" pitchFamily="34" charset="0"/>
                <a:cs typeface="Arial" panose="020B0604020202020204" pitchFamily="34" charset="0"/>
              </a:rPr>
              <a:t>Try to match one the nomothetic measure to the presenting problem</a:t>
            </a:r>
          </a:p>
          <a:p>
            <a:pPr eaLnBrk="1" hangingPunct="1"/>
            <a:r>
              <a:rPr lang="en-GB" altLang="en-US">
                <a:latin typeface="Arial" panose="020B0604020202020204" pitchFamily="34" charset="0"/>
                <a:cs typeface="Arial" panose="020B0604020202020204" pitchFamily="34" charset="0"/>
              </a:rPr>
              <a:t>You need to use the CORE-OM at least.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3074D993-A98B-714D-AE66-E45C99CDA027}"/>
              </a:ext>
            </a:extLst>
          </p:cNvPr>
          <p:cNvSpPr>
            <a:spLocks noGrp="1" noChangeArrowheads="1"/>
          </p:cNvSpPr>
          <p:nvPr>
            <p:ph type="title"/>
          </p:nvPr>
        </p:nvSpPr>
        <p:spPr/>
        <p:txBody>
          <a:bodyPr/>
          <a:lstStyle/>
          <a:p>
            <a:pPr algn="ctr" eaLnBrk="1" hangingPunct="1"/>
            <a:r>
              <a:rPr lang="en-GB" altLang="en-US" b="1"/>
              <a:t>Choosing a generalisation measure </a:t>
            </a:r>
            <a:r>
              <a:rPr lang="en-GB" altLang="en-US"/>
              <a:t> </a:t>
            </a:r>
          </a:p>
        </p:txBody>
      </p:sp>
      <p:sp>
        <p:nvSpPr>
          <p:cNvPr id="44034" name="Content Placeholder 2">
            <a:extLst>
              <a:ext uri="{FF2B5EF4-FFF2-40B4-BE49-F238E27FC236}">
                <a16:creationId xmlns:a16="http://schemas.microsoft.com/office/drawing/2014/main" id="{AA174A5F-5F9B-D44C-9891-5F74A9656EEE}"/>
              </a:ext>
            </a:extLst>
          </p:cNvPr>
          <p:cNvSpPr>
            <a:spLocks noGrp="1" noChangeArrowheads="1"/>
          </p:cNvSpPr>
          <p:nvPr>
            <p:ph idx="1"/>
          </p:nvPr>
        </p:nvSpPr>
        <p:spPr/>
        <p:txBody>
          <a:bodyPr/>
          <a:lstStyle/>
          <a:p>
            <a:pPr eaLnBrk="1" hangingPunct="1"/>
            <a:r>
              <a:rPr lang="en-GB" altLang="en-US" sz="2400">
                <a:latin typeface="Arial" panose="020B0604020202020204" pitchFamily="34" charset="0"/>
                <a:cs typeface="Arial" panose="020B0604020202020204" pitchFamily="34" charset="0"/>
              </a:rPr>
              <a:t>Whilst the intervention should influence the target of the intervention, an important issue is whether the intervention generalises to other aspects of the client’s life.   </a:t>
            </a:r>
          </a:p>
          <a:p>
            <a:pPr eaLnBrk="1" hangingPunct="1"/>
            <a:endParaRPr lang="en-GB" altLang="en-US" sz="2400">
              <a:latin typeface="Arial" panose="020B0604020202020204" pitchFamily="34" charset="0"/>
              <a:cs typeface="Arial" panose="020B0604020202020204" pitchFamily="34" charset="0"/>
            </a:endParaRPr>
          </a:p>
          <a:p>
            <a:pPr eaLnBrk="1" hangingPunct="1"/>
            <a:r>
              <a:rPr lang="en-GB" altLang="en-US" sz="2400">
                <a:latin typeface="Arial" panose="020B0604020202020204" pitchFamily="34" charset="0"/>
                <a:cs typeface="Arial" panose="020B0604020202020204" pitchFamily="34" charset="0"/>
              </a:rPr>
              <a:t>These measures are good test of the external validity of your work.</a:t>
            </a:r>
          </a:p>
          <a:p>
            <a:pPr eaLnBrk="1" hangingPunct="1"/>
            <a:endParaRPr lang="en-GB" altLang="en-US" sz="2400">
              <a:latin typeface="Arial" panose="020B0604020202020204" pitchFamily="34" charset="0"/>
              <a:cs typeface="Arial" panose="020B0604020202020204" pitchFamily="34" charset="0"/>
            </a:endParaRPr>
          </a:p>
          <a:p>
            <a:pPr eaLnBrk="1" hangingPunct="1"/>
            <a:r>
              <a:rPr lang="en-GB" altLang="en-US" sz="2400">
                <a:latin typeface="Arial" panose="020B0604020202020204" pitchFamily="34" charset="0"/>
                <a:cs typeface="Arial" panose="020B0604020202020204" pitchFamily="34" charset="0"/>
              </a:rPr>
              <a:t>You take these measures (e.g. quality of life) occasionally and often in tandem with the nomothetic outcomes measures.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BCA6C9BB-649D-3F44-8217-157C71C06A6A}"/>
              </a:ext>
            </a:extLst>
          </p:cNvPr>
          <p:cNvSpPr>
            <a:spLocks noGrp="1" noChangeArrowheads="1"/>
          </p:cNvSpPr>
          <p:nvPr>
            <p:ph type="title"/>
          </p:nvPr>
        </p:nvSpPr>
        <p:spPr>
          <a:xfrm>
            <a:off x="2209800" y="228600"/>
            <a:ext cx="7924800" cy="2057400"/>
          </a:xfrm>
        </p:spPr>
        <p:txBody>
          <a:bodyPr/>
          <a:lstStyle/>
          <a:p>
            <a:pPr algn="ctr" eaLnBrk="1" hangingPunct="1"/>
            <a:r>
              <a:rPr lang="en-GB" altLang="en-US">
                <a:latin typeface="Verdana" panose="020B0604030504040204" pitchFamily="34" charset="0"/>
                <a:ea typeface="ＭＳ Ｐゴシック" panose="020B0600070205080204" pitchFamily="34" charset="-128"/>
              </a:rPr>
              <a:t>Treatment </a:t>
            </a:r>
            <a:br>
              <a:rPr lang="en-GB" altLang="en-US" i="1">
                <a:latin typeface="Verdana" panose="020B0604030504040204" pitchFamily="34" charset="0"/>
                <a:ea typeface="ＭＳ Ｐゴシック" panose="020B0600070205080204" pitchFamily="34" charset="-128"/>
              </a:rPr>
            </a:br>
            <a:endParaRPr lang="en-US" altLang="en-US">
              <a:ea typeface="ＭＳ Ｐゴシック" panose="020B0600070205080204" pitchFamily="34" charset="-128"/>
            </a:endParaRPr>
          </a:p>
        </p:txBody>
      </p:sp>
      <p:sp>
        <p:nvSpPr>
          <p:cNvPr id="39939" name="Content Placeholder 2">
            <a:extLst>
              <a:ext uri="{FF2B5EF4-FFF2-40B4-BE49-F238E27FC236}">
                <a16:creationId xmlns:a16="http://schemas.microsoft.com/office/drawing/2014/main" id="{24AAA9BF-0983-7D47-B2CA-84E288700F61}"/>
              </a:ext>
            </a:extLst>
          </p:cNvPr>
          <p:cNvSpPr>
            <a:spLocks noGrp="1"/>
          </p:cNvSpPr>
          <p:nvPr>
            <p:ph idx="1"/>
          </p:nvPr>
        </p:nvSpPr>
        <p:spPr/>
        <p:txBody>
          <a:bodyPr rtlCol="0">
            <a:normAutofit/>
          </a:bodyPr>
          <a:lstStyle/>
          <a:p>
            <a:pPr defTabSz="762000" eaLnBrk="1" fontAlgn="auto" hangingPunct="1">
              <a:lnSpc>
                <a:spcPct val="125000"/>
              </a:lnSpc>
              <a:spcBef>
                <a:spcPct val="50000"/>
              </a:spcBef>
              <a:spcAft>
                <a:spcPct val="50000"/>
              </a:spcAft>
              <a:defRPr/>
            </a:pPr>
            <a:r>
              <a:rPr lang="en-GB" altLang="en-US" sz="2000" dirty="0">
                <a:latin typeface="Verdana" panose="020B0604030504040204" pitchFamily="34" charset="0"/>
                <a:ea typeface="ＭＳ Ｐゴシック" panose="020B0600070205080204" pitchFamily="34" charset="-128"/>
              </a:rPr>
              <a:t>Involves the introduction (and/or withdrawal) of the UP so that its effect on the idiographic measures can be assessed</a:t>
            </a:r>
          </a:p>
          <a:p>
            <a:pPr defTabSz="762000" eaLnBrk="1" fontAlgn="auto" hangingPunct="1">
              <a:lnSpc>
                <a:spcPct val="125000"/>
              </a:lnSpc>
              <a:spcBef>
                <a:spcPct val="50000"/>
              </a:spcBef>
              <a:spcAft>
                <a:spcPct val="50000"/>
              </a:spcAft>
              <a:defRPr/>
            </a:pPr>
            <a:r>
              <a:rPr lang="en-GB" altLang="en-US" sz="2000" dirty="0">
                <a:latin typeface="Verdana" panose="020B0604030504040204" pitchFamily="34" charset="0"/>
                <a:ea typeface="ＭＳ Ｐゴシック" panose="020B0600070205080204" pitchFamily="34" charset="-128"/>
              </a:rPr>
              <a:t>The UP you deliver needs to be well specified </a:t>
            </a:r>
          </a:p>
          <a:p>
            <a:pPr defTabSz="762000" eaLnBrk="1" fontAlgn="auto" hangingPunct="1">
              <a:lnSpc>
                <a:spcPct val="125000"/>
              </a:lnSpc>
              <a:spcBef>
                <a:spcPct val="50000"/>
              </a:spcBef>
              <a:spcAft>
                <a:spcPct val="50000"/>
              </a:spcAft>
              <a:defRPr/>
            </a:pPr>
            <a:r>
              <a:rPr lang="en-GB" altLang="en-US" sz="2000" dirty="0">
                <a:latin typeface="Verdana" panose="020B0604030504040204" pitchFamily="34" charset="0"/>
                <a:ea typeface="ＭＳ Ｐゴシック" panose="020B0600070205080204" pitchFamily="34" charset="-128"/>
              </a:rPr>
              <a:t>Take all of this – the design and the intervention to supervision.  </a:t>
            </a:r>
          </a:p>
          <a:p>
            <a:pPr defTabSz="762000" eaLnBrk="1" fontAlgn="auto" hangingPunct="1">
              <a:lnSpc>
                <a:spcPct val="125000"/>
              </a:lnSpc>
              <a:spcBef>
                <a:spcPct val="50000"/>
              </a:spcBef>
              <a:spcAft>
                <a:spcPct val="50000"/>
              </a:spcAft>
              <a:defRPr/>
            </a:pPr>
            <a:r>
              <a:rPr lang="en-GB" altLang="en-US" sz="2000" dirty="0">
                <a:latin typeface="Verdana" panose="020B0604030504040204" pitchFamily="34" charset="0"/>
                <a:ea typeface="ＭＳ Ｐゴシック" panose="020B0600070205080204" pitchFamily="34" charset="-128"/>
              </a:rPr>
              <a:t>Tape a treatment session and get your supervisor to rate your clinical competency with the CTS-R and you can report that in your method – that would add to the write up (but isn’t a must do).    </a:t>
            </a:r>
          </a:p>
          <a:p>
            <a:pPr marL="0" indent="0" defTabSz="762000" eaLnBrk="1" fontAlgn="auto" hangingPunct="1">
              <a:spcAft>
                <a:spcPts val="0"/>
              </a:spcAft>
              <a:buFont typeface="Arial" panose="020B0604020202020204" pitchFamily="34" charset="0"/>
              <a:buNone/>
              <a:defRPr/>
            </a:pPr>
            <a:endParaRPr lang="en-US" altLang="en-US" sz="1800" dirty="0">
              <a:ea typeface="ＭＳ Ｐゴシック" panose="020B0600070205080204" pitchFamily="34"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53763F07-306D-F740-9749-A42E74C12ACB}"/>
              </a:ext>
            </a:extLst>
          </p:cNvPr>
          <p:cNvSpPr>
            <a:spLocks noGrp="1" noChangeArrowheads="1"/>
          </p:cNvSpPr>
          <p:nvPr>
            <p:ph type="title"/>
          </p:nvPr>
        </p:nvSpPr>
        <p:spPr>
          <a:xfrm>
            <a:off x="2209800" y="304800"/>
            <a:ext cx="7772400" cy="838200"/>
          </a:xfrm>
        </p:spPr>
        <p:txBody>
          <a:bodyPr/>
          <a:lstStyle/>
          <a:p>
            <a:pPr eaLnBrk="1" hangingPunct="1"/>
            <a:r>
              <a:rPr lang="en-GB" altLang="en-US" sz="3200" b="1">
                <a:latin typeface="Times" pitchFamily="2" charset="0"/>
                <a:ea typeface="ＭＳ Ｐゴシック" panose="020B0600070205080204" pitchFamily="34" charset="-128"/>
              </a:rPr>
              <a:t>OVERALL AIMS OF THE WORKSHOP</a:t>
            </a:r>
            <a:endParaRPr lang="en-GB" altLang="en-US" b="1">
              <a:latin typeface="Times" pitchFamily="2" charset="0"/>
              <a:ea typeface="ＭＳ Ｐゴシック" panose="020B0600070205080204" pitchFamily="34" charset="-128"/>
            </a:endParaRPr>
          </a:p>
        </p:txBody>
      </p:sp>
      <p:sp>
        <p:nvSpPr>
          <p:cNvPr id="5123" name="Rectangle 3">
            <a:extLst>
              <a:ext uri="{FF2B5EF4-FFF2-40B4-BE49-F238E27FC236}">
                <a16:creationId xmlns:a16="http://schemas.microsoft.com/office/drawing/2014/main" id="{0B5A7332-2337-CB48-8BAC-8D5882FF8A88}"/>
              </a:ext>
            </a:extLst>
          </p:cNvPr>
          <p:cNvSpPr>
            <a:spLocks noGrp="1" noChangeArrowheads="1"/>
          </p:cNvSpPr>
          <p:nvPr>
            <p:ph idx="1"/>
          </p:nvPr>
        </p:nvSpPr>
        <p:spPr>
          <a:xfrm>
            <a:off x="2209800" y="1676400"/>
            <a:ext cx="7772400" cy="4114800"/>
          </a:xfrm>
        </p:spPr>
        <p:txBody>
          <a:bodyPr/>
          <a:lstStyle/>
          <a:p>
            <a:pPr marL="533400" indent="-533400"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To review the application of single-case methodology within clinical research and practice.</a:t>
            </a:r>
          </a:p>
          <a:p>
            <a:pPr marL="533400" indent="-533400"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To examine practical difficulties arising from the implementation of single case studies.</a:t>
            </a:r>
            <a:endParaRPr lang="en-GB" altLang="en-US" sz="2000">
              <a:latin typeface="Arial" panose="020B0604020202020204" pitchFamily="34" charset="0"/>
              <a:ea typeface="ＭＳ Ｐゴシック" panose="020B0600070205080204" pitchFamily="34" charset="-128"/>
              <a:cs typeface="Arial" panose="020B0604020202020204" pitchFamily="34" charset="0"/>
            </a:endParaRPr>
          </a:p>
          <a:p>
            <a:pPr marL="533400" indent="-533400"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To provide practical experience of design and analysis of single case studies.</a:t>
            </a:r>
          </a:p>
          <a:p>
            <a:pPr marL="533400" indent="-533400" eaLnBrk="1" hangingPunct="1"/>
            <a:r>
              <a:rPr lang="en-GB" altLang="en-US" sz="2400">
                <a:latin typeface="Arial" panose="020B0604020202020204" pitchFamily="34" charset="0"/>
                <a:ea typeface="ＭＳ Ｐゴシック" panose="020B0600070205080204" pitchFamily="34" charset="-128"/>
                <a:cs typeface="Arial" panose="020B0604020202020204" pitchFamily="34" charset="0"/>
              </a:rPr>
              <a:t>To provide a forum for you to discuss foreseen problems associated with  single case design and to problem solve these with you.</a:t>
            </a:r>
          </a:p>
          <a:p>
            <a:pPr marL="533400" indent="-533400" eaLnBrk="1" hangingPunct="1">
              <a:buFont typeface="Arial" panose="020B0604020202020204" pitchFamily="34" charset="0"/>
              <a:buNone/>
            </a:pPr>
            <a:endParaRPr lang="en-GB" altLang="en-US" sz="1800" b="1">
              <a:latin typeface="Times" pitchFamily="2" charset="0"/>
              <a:ea typeface="ＭＳ Ｐゴシック" panose="020B0600070205080204" pitchFamily="34" charset="-128"/>
              <a:cs typeface="Arial" panose="020B0604020202020204" pitchFamily="34" charset="0"/>
            </a:endParaRPr>
          </a:p>
          <a:p>
            <a:pPr marL="533400" indent="-533400" eaLnBrk="1" hangingPunct="1">
              <a:buFont typeface="Arial" panose="020B0604020202020204" pitchFamily="34" charset="0"/>
              <a:buNone/>
            </a:pPr>
            <a:endParaRPr lang="en-GB" altLang="en-US" sz="2000">
              <a:ea typeface="ＭＳ Ｐゴシック" panose="020B0600070205080204" pitchFamily="34"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 calcmode="lin" valueType="num">
                                      <p:cBhvr additive="base">
                                        <p:cTn id="7" dur="500" fill="hold"/>
                                        <p:tgtEl>
                                          <p:spTgt spid="51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23">
                                            <p:txEl>
                                              <p:pRg st="1" end="1"/>
                                            </p:txEl>
                                          </p:spTgt>
                                        </p:tgtEl>
                                        <p:attrNameLst>
                                          <p:attrName>style.visibility</p:attrName>
                                        </p:attrNameLst>
                                      </p:cBhvr>
                                      <p:to>
                                        <p:strVal val="visible"/>
                                      </p:to>
                                    </p:set>
                                    <p:anim calcmode="lin" valueType="num">
                                      <p:cBhvr additive="base">
                                        <p:cTn id="13" dur="500" fill="hold"/>
                                        <p:tgtEl>
                                          <p:spTgt spid="512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123">
                                            <p:txEl>
                                              <p:pRg st="2" end="2"/>
                                            </p:txEl>
                                          </p:spTgt>
                                        </p:tgtEl>
                                        <p:attrNameLst>
                                          <p:attrName>style.visibility</p:attrName>
                                        </p:attrNameLst>
                                      </p:cBhvr>
                                      <p:to>
                                        <p:strVal val="visible"/>
                                      </p:to>
                                    </p:set>
                                    <p:anim calcmode="lin" valueType="num">
                                      <p:cBhvr additive="base">
                                        <p:cTn id="19" dur="500" fill="hold"/>
                                        <p:tgtEl>
                                          <p:spTgt spid="512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12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123">
                                            <p:txEl>
                                              <p:pRg st="3" end="3"/>
                                            </p:txEl>
                                          </p:spTgt>
                                        </p:tgtEl>
                                        <p:attrNameLst>
                                          <p:attrName>style.visibility</p:attrName>
                                        </p:attrNameLst>
                                      </p:cBhvr>
                                      <p:to>
                                        <p:strVal val="visible"/>
                                      </p:to>
                                    </p:set>
                                    <p:anim calcmode="lin" valueType="num">
                                      <p:cBhvr additive="base">
                                        <p:cTn id="25" dur="500" fill="hold"/>
                                        <p:tgtEl>
                                          <p:spTgt spid="512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12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1467CAC3-B421-E74B-B436-E17718667171}"/>
              </a:ext>
            </a:extLst>
          </p:cNvPr>
          <p:cNvSpPr>
            <a:spLocks noGrp="1" noChangeArrowheads="1"/>
          </p:cNvSpPr>
          <p:nvPr>
            <p:ph type="title"/>
          </p:nvPr>
        </p:nvSpPr>
        <p:spPr>
          <a:xfrm>
            <a:off x="2209800" y="838200"/>
            <a:ext cx="7696200" cy="533400"/>
          </a:xfrm>
        </p:spPr>
        <p:txBody>
          <a:bodyPr rtlCol="0">
            <a:normAutofit fontScale="90000"/>
          </a:bodyPr>
          <a:lstStyle/>
          <a:p>
            <a:pPr algn="ctr" eaLnBrk="1" fontAlgn="auto" hangingPunct="1">
              <a:spcAft>
                <a:spcPts val="0"/>
              </a:spcAft>
              <a:defRPr/>
            </a:pPr>
            <a:r>
              <a:rPr lang="en-GB" altLang="en-US" sz="3200" b="1" dirty="0">
                <a:latin typeface="Times" panose="02020603050405020304" pitchFamily="18" charset="0"/>
                <a:ea typeface="ＭＳ Ｐゴシック" panose="020B0600070205080204" pitchFamily="34" charset="-128"/>
              </a:rPr>
              <a:t>CHOOSING AN APPROPRIATE DESIGN</a:t>
            </a:r>
            <a:endParaRPr lang="en-GB" altLang="en-US" sz="4000" b="1" dirty="0">
              <a:latin typeface="Times" panose="02020603050405020304" pitchFamily="18" charset="0"/>
              <a:ea typeface="ＭＳ Ｐゴシック" panose="020B0600070205080204" pitchFamily="34" charset="-128"/>
            </a:endParaRPr>
          </a:p>
        </p:txBody>
      </p:sp>
      <p:sp>
        <p:nvSpPr>
          <p:cNvPr id="61443" name="Rectangle 3">
            <a:extLst>
              <a:ext uri="{FF2B5EF4-FFF2-40B4-BE49-F238E27FC236}">
                <a16:creationId xmlns:a16="http://schemas.microsoft.com/office/drawing/2014/main" id="{219103DA-AB6F-CC4F-A5F4-4DAB8257CCE8}"/>
              </a:ext>
            </a:extLst>
          </p:cNvPr>
          <p:cNvSpPr>
            <a:spLocks noGrp="1" noChangeArrowheads="1"/>
          </p:cNvSpPr>
          <p:nvPr>
            <p:ph idx="1"/>
          </p:nvPr>
        </p:nvSpPr>
        <p:spPr>
          <a:xfrm>
            <a:off x="2209800" y="2209800"/>
            <a:ext cx="7772400" cy="4114800"/>
          </a:xfrm>
        </p:spPr>
        <p:txBody>
          <a:bodyPr rtlCol="0">
            <a:normAutofit/>
          </a:bodyPr>
          <a:lstStyle/>
          <a:p>
            <a:pPr marL="0" indent="0" eaLnBrk="1" fontAlgn="auto" hangingPunct="1">
              <a:spcAft>
                <a:spcPts val="0"/>
              </a:spcAft>
              <a:buFont typeface="Arial" panose="020B0604020202020204" pitchFamily="34" charset="0"/>
              <a:buNone/>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The choice of design determines the internal and external validity of your single-case study.</a:t>
            </a:r>
          </a:p>
          <a:p>
            <a:pPr marL="342900" lvl="1" indent="0" eaLnBrk="1" fontAlgn="auto" hangingPunct="1">
              <a:spcAft>
                <a:spcPts val="0"/>
              </a:spcAft>
              <a:buFont typeface="Arial" panose="020B0604020202020204" pitchFamily="34" charset="0"/>
              <a:buNone/>
              <a:defRPr/>
            </a:pPr>
            <a:endParaRPr lang="en-GB" altLang="en-US" dirty="0">
              <a:latin typeface="Arial" panose="020B0604020202020204" pitchFamily="34" charset="0"/>
              <a:ea typeface="ＭＳ Ｐゴシック" panose="020B0600070205080204" pitchFamily="34" charset="-128"/>
              <a:cs typeface="Arial" panose="020B0604020202020204" pitchFamily="34" charset="0"/>
            </a:endParaRP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Important to be aware of what is possible in terms of a design</a:t>
            </a: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Ask - am I being ethical and so are reversals or withdrawals appropriate?</a:t>
            </a: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Important to know the methodological features before you start (see the later planning slide) </a:t>
            </a:r>
            <a:endParaRPr lang="en-GB" altLang="en-US" b="1" dirty="0">
              <a:latin typeface="Arial" panose="020B0604020202020204" pitchFamily="34" charset="0"/>
              <a:ea typeface="ＭＳ Ｐゴシック" panose="020B0600070205080204" pitchFamily="34" charset="-128"/>
              <a:cs typeface="Arial" panose="020B0604020202020204" pitchFamily="34" charset="0"/>
            </a:endParaRPr>
          </a:p>
          <a:p>
            <a:pPr eaLnBrk="1" fontAlgn="auto" hangingPunct="1">
              <a:spcAft>
                <a:spcPts val="0"/>
              </a:spcAft>
              <a:buFont typeface="Arial" panose="020B0604020202020204" pitchFamily="34" charset="0"/>
              <a:buNone/>
              <a:defRPr/>
            </a:pPr>
            <a:endParaRPr lang="en-GB" altLang="en-US" sz="2400" b="1" dirty="0">
              <a:latin typeface="Arial" panose="020B0604020202020204" pitchFamily="34" charset="0"/>
              <a:ea typeface="ＭＳ Ｐゴシック" panose="020B0600070205080204" pitchFamily="34" charset="-128"/>
              <a:cs typeface="Arial" panose="020B0604020202020204" pitchFamily="34" charset="0"/>
            </a:endParaRPr>
          </a:p>
          <a:p>
            <a:pPr eaLnBrk="1" fontAlgn="auto" hangingPunct="1">
              <a:spcAft>
                <a:spcPts val="0"/>
              </a:spcAft>
              <a:buFont typeface="Arial" panose="020B0604020202020204" pitchFamily="34" charset="0"/>
              <a:buNone/>
              <a:defRPr/>
            </a:pPr>
            <a:endParaRPr lang="en-GB" altLang="en-US" sz="2400" dirty="0">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anim calcmode="lin" valueType="num">
                                      <p:cBhvr additive="base">
                                        <p:cTn id="7" dur="500" fill="hold"/>
                                        <p:tgtEl>
                                          <p:spTgt spid="614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4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1443">
                                            <p:txEl>
                                              <p:pRg st="2" end="2"/>
                                            </p:txEl>
                                          </p:spTgt>
                                        </p:tgtEl>
                                        <p:attrNameLst>
                                          <p:attrName>style.visibility</p:attrName>
                                        </p:attrNameLst>
                                      </p:cBhvr>
                                      <p:to>
                                        <p:strVal val="visible"/>
                                      </p:to>
                                    </p:set>
                                    <p:anim calcmode="lin" valueType="num">
                                      <p:cBhvr additive="base">
                                        <p:cTn id="13" dur="500" fill="hold"/>
                                        <p:tgtEl>
                                          <p:spTgt spid="6144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14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1443">
                                            <p:txEl>
                                              <p:pRg st="3" end="3"/>
                                            </p:txEl>
                                          </p:spTgt>
                                        </p:tgtEl>
                                        <p:attrNameLst>
                                          <p:attrName>style.visibility</p:attrName>
                                        </p:attrNameLst>
                                      </p:cBhvr>
                                      <p:to>
                                        <p:strVal val="visible"/>
                                      </p:to>
                                    </p:set>
                                    <p:anim calcmode="lin" valueType="num">
                                      <p:cBhvr additive="base">
                                        <p:cTn id="19" dur="500" fill="hold"/>
                                        <p:tgtEl>
                                          <p:spTgt spid="6144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144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1443">
                                            <p:txEl>
                                              <p:pRg st="4" end="4"/>
                                            </p:txEl>
                                          </p:spTgt>
                                        </p:tgtEl>
                                        <p:attrNameLst>
                                          <p:attrName>style.visibility</p:attrName>
                                        </p:attrNameLst>
                                      </p:cBhvr>
                                      <p:to>
                                        <p:strVal val="visible"/>
                                      </p:to>
                                    </p:set>
                                    <p:anim calcmode="lin" valueType="num">
                                      <p:cBhvr additive="base">
                                        <p:cTn id="25" dur="500" fill="hold"/>
                                        <p:tgtEl>
                                          <p:spTgt spid="6144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144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bldLvl="2"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3">
            <a:extLst>
              <a:ext uri="{FF2B5EF4-FFF2-40B4-BE49-F238E27FC236}">
                <a16:creationId xmlns:a16="http://schemas.microsoft.com/office/drawing/2014/main" id="{4F611C18-BC7E-3B42-B15A-4EDC0A3DF7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692150"/>
            <a:ext cx="8281988"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2D40D733-64A1-BE47-93FA-61A1D14736C7}"/>
              </a:ext>
            </a:extLst>
          </p:cNvPr>
          <p:cNvSpPr>
            <a:spLocks noGrp="1"/>
          </p:cNvSpPr>
          <p:nvPr>
            <p:ph type="title"/>
          </p:nvPr>
        </p:nvSpPr>
        <p:spPr>
          <a:xfrm>
            <a:off x="2209800" y="228600"/>
            <a:ext cx="7848600" cy="1447800"/>
          </a:xfrm>
        </p:spPr>
        <p:txBody>
          <a:bodyPr rtlCol="0">
            <a:normAutofit fontScale="90000"/>
          </a:bodyPr>
          <a:lstStyle/>
          <a:p>
            <a:pPr algn="ctr" eaLnBrk="1" fontAlgn="auto" hangingPunct="1">
              <a:spcAft>
                <a:spcPts val="0"/>
              </a:spcAft>
              <a:defRPr/>
            </a:pPr>
            <a:r>
              <a:rPr lang="en-GB" altLang="en-US" b="1" dirty="0">
                <a:latin typeface="Verdana" panose="020B0604030504040204" pitchFamily="34" charset="0"/>
                <a:ea typeface="ＭＳ Ｐゴシック" panose="020B0600070205080204" pitchFamily="34" charset="-128"/>
              </a:rPr>
              <a:t>The A/B design</a:t>
            </a:r>
            <a:br>
              <a:rPr lang="en-GB" altLang="en-US" b="1" dirty="0">
                <a:latin typeface="Verdana" panose="020B0604030504040204" pitchFamily="34" charset="0"/>
                <a:ea typeface="ＭＳ Ｐゴシック" panose="020B0600070205080204" pitchFamily="34" charset="-128"/>
              </a:rPr>
            </a:br>
            <a:r>
              <a:rPr lang="en-GB" altLang="en-US" sz="2400" b="1" dirty="0">
                <a:latin typeface="Verdana" panose="020B0604030504040204" pitchFamily="34" charset="0"/>
                <a:ea typeface="ＭＳ Ｐゴシック" panose="020B0600070205080204" pitchFamily="34" charset="-128"/>
              </a:rPr>
              <a:t>(see the CBT example with an older adult in your pack)</a:t>
            </a:r>
            <a:br>
              <a:rPr lang="en-GB" altLang="en-US" i="1" dirty="0">
                <a:latin typeface="Verdana" panose="020B0604030504040204" pitchFamily="34" charset="0"/>
                <a:ea typeface="ＭＳ Ｐゴシック" panose="020B0600070205080204" pitchFamily="34" charset="-128"/>
              </a:rPr>
            </a:br>
            <a:endParaRPr lang="en-US" altLang="en-US" dirty="0">
              <a:ea typeface="ＭＳ Ｐゴシック" panose="020B0600070205080204" pitchFamily="34" charset="-128"/>
            </a:endParaRPr>
          </a:p>
        </p:txBody>
      </p:sp>
      <p:sp>
        <p:nvSpPr>
          <p:cNvPr id="48130" name="Content Placeholder 2">
            <a:extLst>
              <a:ext uri="{FF2B5EF4-FFF2-40B4-BE49-F238E27FC236}">
                <a16:creationId xmlns:a16="http://schemas.microsoft.com/office/drawing/2014/main" id="{0D7AD130-D263-9543-9C47-EC35CD124CBD}"/>
              </a:ext>
            </a:extLst>
          </p:cNvPr>
          <p:cNvSpPr>
            <a:spLocks noGrp="1" noChangeArrowheads="1"/>
          </p:cNvSpPr>
          <p:nvPr>
            <p:ph idx="1"/>
          </p:nvPr>
        </p:nvSpPr>
        <p:spPr/>
        <p:txBody>
          <a:bodyPr/>
          <a:lstStyle/>
          <a:p>
            <a:pPr defTabSz="762000" eaLnBrk="1" hangingPunct="1">
              <a:lnSpc>
                <a:spcPct val="140000"/>
              </a:lnSpc>
            </a:pPr>
            <a:r>
              <a:rPr lang="en-GB" altLang="en-US" sz="1800">
                <a:latin typeface="Verdana" panose="020B0604030504040204" pitchFamily="34" charset="0"/>
                <a:ea typeface="ＭＳ Ｐゴシック" panose="020B0600070205080204" pitchFamily="34" charset="-128"/>
              </a:rPr>
              <a:t>The A/B design is the most basic approach to single-case research. It involves a baseline period (termed A), during which measures are taken repeatedly, and a subsequent intervention period (termed B), during which measurement continues</a:t>
            </a:r>
          </a:p>
          <a:p>
            <a:pPr defTabSz="762000" eaLnBrk="1" hangingPunct="1">
              <a:lnSpc>
                <a:spcPct val="140000"/>
              </a:lnSpc>
            </a:pPr>
            <a:r>
              <a:rPr lang="en-GB" altLang="en-US" sz="1800">
                <a:latin typeface="Verdana" panose="020B0604030504040204" pitchFamily="34" charset="0"/>
                <a:ea typeface="ＭＳ Ｐゴシック" panose="020B0600070205080204" pitchFamily="34" charset="-128"/>
              </a:rPr>
              <a:t>Improvement on simple pre-post design</a:t>
            </a:r>
          </a:p>
          <a:p>
            <a:pPr defTabSz="762000" eaLnBrk="1" hangingPunct="1">
              <a:lnSpc>
                <a:spcPct val="140000"/>
              </a:lnSpc>
            </a:pPr>
            <a:r>
              <a:rPr lang="en-GB" altLang="en-US" sz="1800">
                <a:latin typeface="Verdana" panose="020B0604030504040204" pitchFamily="34" charset="0"/>
                <a:ea typeface="ＭＳ Ｐゴシック" panose="020B0600070205080204" pitchFamily="34" charset="-128"/>
              </a:rPr>
              <a:t>It is in terms of the research ideal the weakest strategy, because it leaves open so many alternative explanations for any observed improvement in symptoms</a:t>
            </a:r>
          </a:p>
          <a:p>
            <a:pPr defTabSz="762000" eaLnBrk="1" hangingPunct="1">
              <a:lnSpc>
                <a:spcPct val="140000"/>
              </a:lnSpc>
            </a:pPr>
            <a:r>
              <a:rPr lang="en-GB" altLang="en-US" sz="1800">
                <a:latin typeface="Verdana" panose="020B0604030504040204" pitchFamily="34" charset="0"/>
                <a:ea typeface="ＭＳ Ｐゴシック" panose="020B0600070205080204" pitchFamily="34" charset="-128"/>
              </a:rPr>
              <a:t>Not a SCED, but a </a:t>
            </a:r>
            <a:r>
              <a:rPr lang="en-GB" altLang="en-US" sz="1800">
                <a:solidFill>
                  <a:srgbClr val="FF0000"/>
                </a:solidFill>
                <a:latin typeface="Verdana" panose="020B0604030504040204" pitchFamily="34" charset="0"/>
                <a:ea typeface="ＭＳ Ｐゴシック" panose="020B0600070205080204" pitchFamily="34" charset="-128"/>
              </a:rPr>
              <a:t>quasi-experimental </a:t>
            </a:r>
            <a:r>
              <a:rPr lang="en-GB" altLang="en-US" sz="1800">
                <a:latin typeface="Verdana" panose="020B0604030504040204" pitchFamily="34" charset="0"/>
                <a:ea typeface="ＭＳ Ｐゴシック" panose="020B0600070205080204" pitchFamily="34" charset="-128"/>
              </a:rPr>
              <a:t>design</a:t>
            </a:r>
          </a:p>
          <a:p>
            <a:pPr defTabSz="762000" eaLnBrk="1" hangingPunct="1"/>
            <a:endParaRPr lang="en-US" altLang="en-US" sz="1800">
              <a:ea typeface="ＭＳ Ｐゴシック" panose="020B0600070205080204" pitchFamily="34" charset="-12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BDFC1398-09C1-6748-8908-00ECA30A9989}"/>
              </a:ext>
            </a:extLst>
          </p:cNvPr>
          <p:cNvSpPr>
            <a:spLocks noGrp="1" noChangeArrowheads="1"/>
          </p:cNvSpPr>
          <p:nvPr>
            <p:ph type="title"/>
          </p:nvPr>
        </p:nvSpPr>
        <p:spPr/>
        <p:txBody>
          <a:bodyPr/>
          <a:lstStyle/>
          <a:p>
            <a:r>
              <a:rPr lang="en-GB" altLang="en-US"/>
              <a:t>Consider having a follow-up phase</a:t>
            </a:r>
          </a:p>
        </p:txBody>
      </p:sp>
      <p:sp>
        <p:nvSpPr>
          <p:cNvPr id="49154" name="Content Placeholder 2">
            <a:extLst>
              <a:ext uri="{FF2B5EF4-FFF2-40B4-BE49-F238E27FC236}">
                <a16:creationId xmlns:a16="http://schemas.microsoft.com/office/drawing/2014/main" id="{5349FC84-4531-A147-82F2-0DE98A0D5C7C}"/>
              </a:ext>
            </a:extLst>
          </p:cNvPr>
          <p:cNvSpPr>
            <a:spLocks noGrp="1" noChangeArrowheads="1"/>
          </p:cNvSpPr>
          <p:nvPr>
            <p:ph idx="1"/>
          </p:nvPr>
        </p:nvSpPr>
        <p:spPr/>
        <p:txBody>
          <a:bodyPr/>
          <a:lstStyle/>
          <a:p>
            <a:r>
              <a:rPr lang="en-GB" altLang="en-US"/>
              <a:t>This would make it an A/B + FU design.</a:t>
            </a:r>
          </a:p>
          <a:p>
            <a:r>
              <a:rPr lang="en-GB" altLang="en-US"/>
              <a:t>You can compare baseline to treatment and then stability of change in a treatment versus follow-up comparison.   </a:t>
            </a:r>
          </a:p>
          <a:p>
            <a:r>
              <a:rPr lang="en-GB" altLang="en-US"/>
              <a:t>This is a slightly stronger design.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838FC55-DCB8-8645-8259-CE349AF6E2AC}"/>
              </a:ext>
            </a:extLst>
          </p:cNvPr>
          <p:cNvSpPr>
            <a:spLocks noGrp="1" noChangeArrowheads="1"/>
          </p:cNvSpPr>
          <p:nvPr>
            <p:ph type="title"/>
          </p:nvPr>
        </p:nvSpPr>
        <p:spPr>
          <a:xfrm>
            <a:off x="2667000" y="457200"/>
            <a:ext cx="7315200" cy="533400"/>
          </a:xfrm>
        </p:spPr>
        <p:txBody>
          <a:bodyPr rtlCol="0">
            <a:normAutofit fontScale="90000"/>
          </a:bodyPr>
          <a:lstStyle/>
          <a:p>
            <a:pPr algn="ctr" eaLnBrk="1" fontAlgn="auto" hangingPunct="1">
              <a:spcAft>
                <a:spcPts val="0"/>
              </a:spcAft>
              <a:defRPr/>
            </a:pPr>
            <a:r>
              <a:rPr lang="en-GB" altLang="en-US" sz="3200" b="1" dirty="0">
                <a:latin typeface="Times" pitchFamily="2" charset="0"/>
                <a:ea typeface="ＭＳ Ｐゴシック" panose="020B0600070205080204" pitchFamily="34" charset="-128"/>
              </a:rPr>
              <a:t>Withdrawal designs A/B/A</a:t>
            </a:r>
            <a:br>
              <a:rPr lang="en-GB" altLang="en-US" sz="3200" b="1" dirty="0">
                <a:latin typeface="Times" pitchFamily="2" charset="0"/>
                <a:ea typeface="ＭＳ Ｐゴシック" panose="020B0600070205080204" pitchFamily="34" charset="-128"/>
              </a:rPr>
            </a:br>
            <a:r>
              <a:rPr lang="en-GB" altLang="en-US" sz="2800" b="1" dirty="0">
                <a:latin typeface="Times" pitchFamily="2" charset="0"/>
                <a:ea typeface="ＭＳ Ｐゴシック" panose="020B0600070205080204" pitchFamily="34" charset="-128"/>
              </a:rPr>
              <a:t>(see the CAT for BPD example in your pack)</a:t>
            </a:r>
            <a:r>
              <a:rPr lang="en-GB" altLang="en-US" sz="3200" b="1" dirty="0">
                <a:latin typeface="Times" pitchFamily="2" charset="0"/>
                <a:ea typeface="ＭＳ Ｐゴシック" panose="020B0600070205080204" pitchFamily="34" charset="-128"/>
              </a:rPr>
              <a:t> </a:t>
            </a:r>
            <a:endParaRPr lang="en-GB" altLang="en-US" sz="3600" b="1" dirty="0">
              <a:latin typeface="Times" pitchFamily="2" charset="0"/>
              <a:ea typeface="ＭＳ Ｐゴシック" panose="020B0600070205080204" pitchFamily="34" charset="-128"/>
            </a:endParaRPr>
          </a:p>
        </p:txBody>
      </p:sp>
      <p:graphicFrame>
        <p:nvGraphicFramePr>
          <p:cNvPr id="50178" name="Object 2">
            <a:extLst>
              <a:ext uri="{FF2B5EF4-FFF2-40B4-BE49-F238E27FC236}">
                <a16:creationId xmlns:a16="http://schemas.microsoft.com/office/drawing/2014/main" id="{53AFBF1D-8878-8C49-B8A9-98C02BE1F152}"/>
              </a:ext>
            </a:extLst>
          </p:cNvPr>
          <p:cNvGraphicFramePr>
            <a:graphicFrameLocks noGrp="1" noChangeAspect="1"/>
          </p:cNvGraphicFramePr>
          <p:nvPr>
            <p:ph type="dgm" idx="1"/>
          </p:nvPr>
        </p:nvGraphicFramePr>
        <p:xfrm>
          <a:off x="4184650" y="3397250"/>
          <a:ext cx="3822700" cy="1282700"/>
        </p:xfrm>
        <a:graphic>
          <a:graphicData uri="http://schemas.openxmlformats.org/presentationml/2006/ole">
            <mc:AlternateContent xmlns:mc="http://schemas.openxmlformats.org/markup-compatibility/2006">
              <mc:Choice xmlns:v="urn:schemas-microsoft-com:vml" Requires="v">
                <p:oleObj spid="_x0000_s50185" name="Picture" r:id="rId3" imgW="3822700" imgH="1282700" progId="Word.Picture.8">
                  <p:embed/>
                </p:oleObj>
              </mc:Choice>
              <mc:Fallback>
                <p:oleObj name="Picture" r:id="rId3" imgW="3822700" imgH="1282700" progId="Word.Picture.8">
                  <p:embed/>
                  <p:pic>
                    <p:nvPicPr>
                      <p:cNvPr id="0"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4650" y="3397250"/>
                        <a:ext cx="382270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79" name="Line 4">
            <a:extLst>
              <a:ext uri="{FF2B5EF4-FFF2-40B4-BE49-F238E27FC236}">
                <a16:creationId xmlns:a16="http://schemas.microsoft.com/office/drawing/2014/main" id="{CA4F331F-1BD6-1845-A270-29DA6F07DD18}"/>
              </a:ext>
            </a:extLst>
          </p:cNvPr>
          <p:cNvSpPr>
            <a:spLocks noChangeShapeType="1"/>
          </p:cNvSpPr>
          <p:nvPr/>
        </p:nvSpPr>
        <p:spPr bwMode="auto">
          <a:xfrm flipV="1">
            <a:off x="2514600" y="4648200"/>
            <a:ext cx="1905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0" name="Line 5">
            <a:extLst>
              <a:ext uri="{FF2B5EF4-FFF2-40B4-BE49-F238E27FC236}">
                <a16:creationId xmlns:a16="http://schemas.microsoft.com/office/drawing/2014/main" id="{7B20F4B1-8113-044F-9F81-27BF3FB81138}"/>
              </a:ext>
            </a:extLst>
          </p:cNvPr>
          <p:cNvSpPr>
            <a:spLocks noChangeShapeType="1"/>
          </p:cNvSpPr>
          <p:nvPr/>
        </p:nvSpPr>
        <p:spPr bwMode="auto">
          <a:xfrm flipV="1">
            <a:off x="4419600" y="3657600"/>
            <a:ext cx="19050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1" name="Line 6">
            <a:extLst>
              <a:ext uri="{FF2B5EF4-FFF2-40B4-BE49-F238E27FC236}">
                <a16:creationId xmlns:a16="http://schemas.microsoft.com/office/drawing/2014/main" id="{4E14FEBD-CDD8-A645-A526-169F21095C46}"/>
              </a:ext>
            </a:extLst>
          </p:cNvPr>
          <p:cNvSpPr>
            <a:spLocks noChangeShapeType="1"/>
          </p:cNvSpPr>
          <p:nvPr/>
        </p:nvSpPr>
        <p:spPr bwMode="auto">
          <a:xfrm>
            <a:off x="6324600" y="4495800"/>
            <a:ext cx="1828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2" name="Line 7">
            <a:extLst>
              <a:ext uri="{FF2B5EF4-FFF2-40B4-BE49-F238E27FC236}">
                <a16:creationId xmlns:a16="http://schemas.microsoft.com/office/drawing/2014/main" id="{022C20A6-66FF-D047-8D01-8D1DE137376C}"/>
              </a:ext>
            </a:extLst>
          </p:cNvPr>
          <p:cNvSpPr>
            <a:spLocks noChangeShapeType="1"/>
          </p:cNvSpPr>
          <p:nvPr/>
        </p:nvSpPr>
        <p:spPr bwMode="auto">
          <a:xfrm flipV="1">
            <a:off x="8153400" y="3505200"/>
            <a:ext cx="18288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50183" name="Object 3">
            <a:extLst>
              <a:ext uri="{FF2B5EF4-FFF2-40B4-BE49-F238E27FC236}">
                <a16:creationId xmlns:a16="http://schemas.microsoft.com/office/drawing/2014/main" id="{325C30D7-6A05-924A-A718-AAE15697CA8C}"/>
              </a:ext>
            </a:extLst>
          </p:cNvPr>
          <p:cNvGraphicFramePr>
            <a:graphicFrameLocks noChangeAspect="1"/>
          </p:cNvGraphicFramePr>
          <p:nvPr/>
        </p:nvGraphicFramePr>
        <p:xfrm>
          <a:off x="3429000" y="1905000"/>
          <a:ext cx="5487988" cy="703263"/>
        </p:xfrm>
        <a:graphic>
          <a:graphicData uri="http://schemas.openxmlformats.org/presentationml/2006/ole">
            <mc:AlternateContent xmlns:mc="http://schemas.openxmlformats.org/markup-compatibility/2006">
              <mc:Choice xmlns:v="urn:schemas-microsoft-com:vml" Requires="v">
                <p:oleObj spid="_x0000_s50186" name="Document" r:id="rId5" imgW="19748500" imgH="2527300" progId="Word.Document.8">
                  <p:embed/>
                </p:oleObj>
              </mc:Choice>
              <mc:Fallback>
                <p:oleObj name="Document" r:id="rId5" imgW="19748500" imgH="2527300" progId="Word.Document.8">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1905000"/>
                        <a:ext cx="5487988" cy="703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4" name="Object 4">
            <a:extLst>
              <a:ext uri="{FF2B5EF4-FFF2-40B4-BE49-F238E27FC236}">
                <a16:creationId xmlns:a16="http://schemas.microsoft.com/office/drawing/2014/main" id="{875774F6-74FB-F641-B41D-8528676C959E}"/>
              </a:ext>
            </a:extLst>
          </p:cNvPr>
          <p:cNvGraphicFramePr>
            <a:graphicFrameLocks noChangeAspect="1"/>
          </p:cNvGraphicFramePr>
          <p:nvPr/>
        </p:nvGraphicFramePr>
        <p:xfrm>
          <a:off x="2782888" y="5416550"/>
          <a:ext cx="6210300" cy="596900"/>
        </p:xfrm>
        <a:graphic>
          <a:graphicData uri="http://schemas.openxmlformats.org/presentationml/2006/ole">
            <mc:AlternateContent xmlns:mc="http://schemas.openxmlformats.org/markup-compatibility/2006">
              <mc:Choice xmlns:v="urn:schemas-microsoft-com:vml" Requires="v">
                <p:oleObj spid="_x0000_s50187" name="Document" r:id="rId7" imgW="19748500" imgH="1905000" progId="Word.Document.8">
                  <p:embed/>
                </p:oleObj>
              </mc:Choice>
              <mc:Fallback>
                <p:oleObj name="Document" r:id="rId7" imgW="19748500" imgH="1905000" progId="Word.Document.8">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2888" y="5416550"/>
                        <a:ext cx="62103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9A0D8A43-F4DA-F847-B579-550AB87FA48B}"/>
              </a:ext>
            </a:extLst>
          </p:cNvPr>
          <p:cNvSpPr>
            <a:spLocks noGrp="1" noChangeArrowheads="1"/>
          </p:cNvSpPr>
          <p:nvPr>
            <p:ph type="title"/>
          </p:nvPr>
        </p:nvSpPr>
        <p:spPr>
          <a:xfrm>
            <a:off x="2133600" y="381000"/>
            <a:ext cx="7696200" cy="685800"/>
          </a:xfrm>
        </p:spPr>
        <p:txBody>
          <a:bodyPr/>
          <a:lstStyle/>
          <a:p>
            <a:pPr algn="ctr" eaLnBrk="1" hangingPunct="1"/>
            <a:r>
              <a:rPr lang="en-GB" altLang="en-US" sz="3200" b="1">
                <a:latin typeface="Times" pitchFamily="2" charset="0"/>
                <a:ea typeface="ＭＳ Ｐゴシック" panose="020B0600070205080204" pitchFamily="34" charset="-128"/>
              </a:rPr>
              <a:t>CHANGING CRITERION DESIGN</a:t>
            </a:r>
            <a:endParaRPr lang="en-GB" altLang="en-US">
              <a:ea typeface="ＭＳ Ｐゴシック" panose="020B0600070205080204" pitchFamily="34" charset="-128"/>
            </a:endParaRPr>
          </a:p>
        </p:txBody>
      </p:sp>
      <p:graphicFrame>
        <p:nvGraphicFramePr>
          <p:cNvPr id="51202" name="Object 2">
            <a:extLst>
              <a:ext uri="{FF2B5EF4-FFF2-40B4-BE49-F238E27FC236}">
                <a16:creationId xmlns:a16="http://schemas.microsoft.com/office/drawing/2014/main" id="{8517AEF7-2D19-264A-94E9-31B67EFA612E}"/>
              </a:ext>
            </a:extLst>
          </p:cNvPr>
          <p:cNvGraphicFramePr>
            <a:graphicFrameLocks noGrp="1" noChangeAspect="1"/>
          </p:cNvGraphicFramePr>
          <p:nvPr>
            <p:ph type="dgm" idx="1"/>
          </p:nvPr>
        </p:nvGraphicFramePr>
        <p:xfrm>
          <a:off x="3576638" y="1773238"/>
          <a:ext cx="4860925" cy="4322762"/>
        </p:xfrm>
        <a:graphic>
          <a:graphicData uri="http://schemas.openxmlformats.org/presentationml/2006/ole">
            <mc:AlternateContent xmlns:mc="http://schemas.openxmlformats.org/markup-compatibility/2006">
              <mc:Choice xmlns:v="urn:schemas-microsoft-com:vml" Requires="v">
                <p:oleObj spid="_x0000_s51203" name="Document" r:id="rId3" imgW="20967700" imgH="18643600" progId="Word.Document.8">
                  <p:embed/>
                </p:oleObj>
              </mc:Choice>
              <mc:Fallback>
                <p:oleObj name="Document" r:id="rId3" imgW="20967700" imgH="18643600" progId="Word.Document.8">
                  <p:embed/>
                  <p:pic>
                    <p:nvPicPr>
                      <p:cNvPr id="0"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6638" y="1773238"/>
                        <a:ext cx="4860925" cy="432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55EE3F5A-8279-E340-9C9A-0B49DB90078B}"/>
              </a:ext>
            </a:extLst>
          </p:cNvPr>
          <p:cNvSpPr>
            <a:spLocks noGrp="1" noChangeArrowheads="1"/>
          </p:cNvSpPr>
          <p:nvPr>
            <p:ph type="title"/>
          </p:nvPr>
        </p:nvSpPr>
        <p:spPr>
          <a:xfrm>
            <a:off x="2152650" y="365125"/>
            <a:ext cx="7886700" cy="1768475"/>
          </a:xfrm>
        </p:spPr>
        <p:txBody>
          <a:bodyPr rtlCol="0">
            <a:normAutofit fontScale="90000"/>
          </a:bodyPr>
          <a:lstStyle/>
          <a:p>
            <a:pPr marL="342900" indent="-342900" algn="ctr" eaLnBrk="1" fontAlgn="auto" hangingPunct="1">
              <a:spcAft>
                <a:spcPts val="0"/>
              </a:spcAft>
              <a:defRPr/>
            </a:pPr>
            <a:r>
              <a:rPr lang="en-GB" altLang="en-US" sz="3200" b="1" dirty="0">
                <a:latin typeface="Times" pitchFamily="2" charset="0"/>
                <a:ea typeface="ＭＳ Ｐゴシック" panose="020B0600070205080204" pitchFamily="34" charset="-128"/>
              </a:rPr>
              <a:t>ALTERNATIVE TREATMENT DESIGN: A/B/C</a:t>
            </a:r>
            <a:br>
              <a:rPr lang="en-GB" altLang="en-US" sz="3200" b="1" dirty="0">
                <a:latin typeface="Times" pitchFamily="2" charset="0"/>
                <a:ea typeface="ＭＳ Ｐゴシック" panose="020B0600070205080204" pitchFamily="34" charset="-128"/>
              </a:rPr>
            </a:br>
            <a:r>
              <a:rPr lang="en-GB" altLang="en-US" sz="2800" dirty="0">
                <a:latin typeface="Arial" panose="020B0604020202020204" pitchFamily="34" charset="0"/>
                <a:ea typeface="ＭＳ Ｐゴシック" panose="020B0600070205080204" pitchFamily="34" charset="-128"/>
                <a:cs typeface="Arial" panose="020B0604020202020204" pitchFamily="34" charset="0"/>
              </a:rPr>
              <a:t>See the compulsive buying example ABC in your workshop pack </a:t>
            </a:r>
            <a:br>
              <a:rPr lang="en-GB" altLang="en-US" sz="2800" dirty="0">
                <a:latin typeface="Arial" panose="020B0604020202020204" pitchFamily="34" charset="0"/>
                <a:ea typeface="ＭＳ Ｐゴシック" panose="020B0600070205080204" pitchFamily="34" charset="-128"/>
                <a:cs typeface="Arial" panose="020B0604020202020204" pitchFamily="34" charset="0"/>
              </a:rPr>
            </a:br>
            <a:br>
              <a:rPr lang="en-GB" altLang="en-US" sz="2800" b="1" dirty="0">
                <a:latin typeface="Arial" panose="020B0604020202020204" pitchFamily="34" charset="0"/>
                <a:ea typeface="ＭＳ Ｐゴシック" panose="020B0600070205080204" pitchFamily="34" charset="-128"/>
                <a:cs typeface="Arial" panose="020B0604020202020204" pitchFamily="34" charset="0"/>
              </a:rPr>
            </a:br>
            <a:endParaRPr lang="en-GB" altLang="en-US" b="1" dirty="0">
              <a:latin typeface="Times" pitchFamily="2" charset="0"/>
              <a:ea typeface="ＭＳ Ｐゴシック" panose="020B0600070205080204" pitchFamily="34" charset="-128"/>
            </a:endParaRPr>
          </a:p>
        </p:txBody>
      </p:sp>
      <p:sp>
        <p:nvSpPr>
          <p:cNvPr id="37891" name="Rectangle 3">
            <a:extLst>
              <a:ext uri="{FF2B5EF4-FFF2-40B4-BE49-F238E27FC236}">
                <a16:creationId xmlns:a16="http://schemas.microsoft.com/office/drawing/2014/main" id="{6B4F79EA-68F1-7740-97F2-E3AD52B3B1DB}"/>
              </a:ext>
            </a:extLst>
          </p:cNvPr>
          <p:cNvSpPr>
            <a:spLocks noGrp="1" noChangeArrowheads="1"/>
          </p:cNvSpPr>
          <p:nvPr>
            <p:ph idx="1"/>
          </p:nvPr>
        </p:nvSpPr>
        <p:spPr/>
        <p:txBody>
          <a:bodyPr rtlCol="0">
            <a:normAutofit/>
          </a:bodyPr>
          <a:lstStyle/>
          <a:p>
            <a:pPr lvl="1" eaLnBrk="1" fontAlgn="auto" hangingPunct="1">
              <a:spcAft>
                <a:spcPts val="0"/>
              </a:spcAft>
              <a:defRPr/>
            </a:pPr>
            <a:r>
              <a:rPr lang="en-GB" altLang="en-US" sz="2800" dirty="0">
                <a:latin typeface="Arial" panose="020B0604020202020204" pitchFamily="34" charset="0"/>
                <a:ea typeface="ＭＳ Ｐゴシック" panose="020B0600070205080204" pitchFamily="34" charset="-128"/>
                <a:cs typeface="Arial" panose="020B0604020202020204" pitchFamily="34" charset="0"/>
              </a:rPr>
              <a:t>Presence/opportunity to engage in two or more treatments – you would need to have a baseline, a phase of the UP and then another treatment. </a:t>
            </a:r>
          </a:p>
          <a:p>
            <a:pPr lvl="2" eaLnBrk="1" fontAlgn="auto" hangingPunct="1">
              <a:spcAft>
                <a:spcPts val="0"/>
              </a:spcAft>
              <a:defRPr/>
            </a:pPr>
            <a:endParaRPr lang="en-GB" altLang="en-US" sz="2800" dirty="0">
              <a:latin typeface="Arial" panose="020B0604020202020204" pitchFamily="34" charset="0"/>
              <a:ea typeface="ＭＳ Ｐゴシック" panose="020B0600070205080204" pitchFamily="34" charset="-128"/>
              <a:cs typeface="Arial" panose="020B0604020202020204" pitchFamily="34" charset="0"/>
            </a:endParaRPr>
          </a:p>
          <a:p>
            <a:pPr lvl="1" eaLnBrk="1" fontAlgn="auto" hangingPunct="1">
              <a:spcAft>
                <a:spcPts val="0"/>
              </a:spcAft>
              <a:defRPr/>
            </a:pPr>
            <a:r>
              <a:rPr lang="en-GB" altLang="en-US" sz="2800" dirty="0">
                <a:latin typeface="Arial" panose="020B0604020202020204" pitchFamily="34" charset="0"/>
                <a:ea typeface="ＭＳ Ｐゴシック" panose="020B0600070205080204" pitchFamily="34" charset="-128"/>
                <a:cs typeface="Arial" panose="020B0604020202020204" pitchFamily="34" charset="0"/>
              </a:rPr>
              <a:t>Which treatment is most effective?</a:t>
            </a:r>
          </a:p>
          <a:p>
            <a:pPr lvl="3" eaLnBrk="1" fontAlgn="auto" hangingPunct="1">
              <a:spcAft>
                <a:spcPts val="0"/>
              </a:spcAft>
              <a:defRPr/>
            </a:pPr>
            <a:endParaRPr lang="en-GB" altLang="en-US" sz="2800" dirty="0">
              <a:latin typeface="Arial" panose="020B0604020202020204" pitchFamily="34" charset="0"/>
              <a:ea typeface="ＭＳ Ｐゴシック" panose="020B0600070205080204" pitchFamily="34" charset="-128"/>
              <a:cs typeface="Arial" panose="020B0604020202020204" pitchFamily="34" charset="0"/>
            </a:endParaRPr>
          </a:p>
          <a:p>
            <a:pPr lvl="1" eaLnBrk="1" fontAlgn="auto" hangingPunct="1">
              <a:spcAft>
                <a:spcPts val="0"/>
              </a:spcAft>
              <a:defRPr/>
            </a:pPr>
            <a:r>
              <a:rPr lang="en-GB" altLang="en-US" sz="2800" dirty="0">
                <a:latin typeface="Arial" panose="020B0604020202020204" pitchFamily="34" charset="0"/>
                <a:ea typeface="ＭＳ Ｐゴシック" panose="020B0600070205080204" pitchFamily="34" charset="-128"/>
                <a:cs typeface="Arial" panose="020B0604020202020204" pitchFamily="34" charset="0"/>
              </a:rPr>
              <a:t>Problems: Is seldom employed for psychotherapy</a:t>
            </a:r>
            <a:r>
              <a:rPr lang="en-GB" altLang="en-US" sz="2800" b="1" dirty="0">
                <a:latin typeface="Arial" panose="020B0604020202020204" pitchFamily="34" charset="0"/>
                <a:ea typeface="ＭＳ Ｐゴシック" panose="020B0600070205080204" pitchFamily="34" charset="-128"/>
                <a:cs typeface="Arial" panose="020B0604020202020204" pitchFamily="34" charset="0"/>
              </a:rPr>
              <a:t>.  </a:t>
            </a:r>
          </a:p>
          <a:p>
            <a:pPr marL="342900" lvl="1" indent="0" eaLnBrk="1" fontAlgn="auto" hangingPunct="1">
              <a:spcAft>
                <a:spcPts val="0"/>
              </a:spcAft>
              <a:buFont typeface="Arial" panose="020B0604020202020204" pitchFamily="34" charset="0"/>
              <a:buNone/>
              <a:defRPr/>
            </a:pPr>
            <a:endParaRPr lang="en-GB" altLang="en-US" sz="2800" b="1" dirty="0">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4B4910D0-1FBE-E040-B16F-2BDE03B81842}"/>
              </a:ext>
            </a:extLst>
          </p:cNvPr>
          <p:cNvSpPr>
            <a:spLocks noGrp="1" noChangeArrowheads="1"/>
          </p:cNvSpPr>
          <p:nvPr>
            <p:ph type="title"/>
          </p:nvPr>
        </p:nvSpPr>
        <p:spPr/>
        <p:txBody>
          <a:bodyPr/>
          <a:lstStyle/>
          <a:p>
            <a:pPr algn="ctr" eaLnBrk="1" hangingPunct="1"/>
            <a:r>
              <a:rPr lang="en-GB" altLang="en-US" sz="3200" b="1">
                <a:latin typeface="Times" pitchFamily="2" charset="0"/>
                <a:ea typeface="ＭＳ Ｐゴシック" panose="020B0600070205080204" pitchFamily="34" charset="-128"/>
              </a:rPr>
              <a:t>THREATS TO THE VALIDITY </a:t>
            </a:r>
            <a:br>
              <a:rPr lang="en-GB" altLang="en-US" sz="3200" b="1">
                <a:latin typeface="Times" pitchFamily="2" charset="0"/>
                <a:ea typeface="ＭＳ Ｐゴシック" panose="020B0600070205080204" pitchFamily="34" charset="-128"/>
              </a:rPr>
            </a:br>
            <a:r>
              <a:rPr lang="en-GB" altLang="en-US" sz="3200" b="1">
                <a:latin typeface="Times" pitchFamily="2" charset="0"/>
                <a:ea typeface="ＭＳ Ｐゴシック" panose="020B0600070205080204" pitchFamily="34" charset="-128"/>
              </a:rPr>
              <a:t>OF YOUR SCED </a:t>
            </a:r>
            <a:endParaRPr lang="en-GB" altLang="en-US" sz="2800">
              <a:latin typeface="Times" pitchFamily="2" charset="0"/>
              <a:ea typeface="ＭＳ Ｐゴシック" panose="020B0600070205080204" pitchFamily="34" charset="-128"/>
            </a:endParaRPr>
          </a:p>
        </p:txBody>
      </p:sp>
      <p:sp>
        <p:nvSpPr>
          <p:cNvPr id="39939" name="Rectangle 3">
            <a:extLst>
              <a:ext uri="{FF2B5EF4-FFF2-40B4-BE49-F238E27FC236}">
                <a16:creationId xmlns:a16="http://schemas.microsoft.com/office/drawing/2014/main" id="{84CCC383-8604-7A48-9525-F06E0140EDDF}"/>
              </a:ext>
            </a:extLst>
          </p:cNvPr>
          <p:cNvSpPr>
            <a:spLocks noGrp="1" noChangeArrowheads="1"/>
          </p:cNvSpPr>
          <p:nvPr>
            <p:ph idx="1"/>
          </p:nvPr>
        </p:nvSpPr>
        <p:spPr>
          <a:xfrm>
            <a:off x="-457200" y="1828800"/>
            <a:ext cx="12649200" cy="4114800"/>
          </a:xfrm>
        </p:spPr>
        <p:txBody>
          <a:bodyPr/>
          <a:lstStyle/>
          <a:p>
            <a:pPr marL="1371600" lvl="3" indent="0" eaLnBrk="1" hangingPunct="1">
              <a:buFont typeface="Arial" panose="020B0604020202020204" pitchFamily="34" charset="0"/>
              <a:buNone/>
            </a:pPr>
            <a:r>
              <a:rPr lang="en-GB" altLang="en-US" sz="2400">
                <a:latin typeface="Arial" panose="020B0604020202020204" pitchFamily="34" charset="0"/>
                <a:ea typeface="ＭＳ Ｐゴシック" panose="020B0600070205080204" pitchFamily="34" charset="-128"/>
                <a:cs typeface="Arial" panose="020B0604020202020204" pitchFamily="34" charset="0"/>
              </a:rPr>
              <a:t>	1.	History (extraneous concurrent events)</a:t>
            </a:r>
          </a:p>
          <a:p>
            <a:pPr marL="1371600" lvl="3" indent="0" eaLnBrk="1" hangingPunct="1">
              <a:buFont typeface="Arial" panose="020B0604020202020204" pitchFamily="34" charset="0"/>
              <a:buNone/>
            </a:pPr>
            <a:r>
              <a:rPr lang="en-GB" altLang="en-US" sz="2400">
                <a:latin typeface="Arial" panose="020B0604020202020204" pitchFamily="34" charset="0"/>
                <a:ea typeface="ＭＳ Ｐゴシック" panose="020B0600070205080204" pitchFamily="34" charset="-128"/>
                <a:cs typeface="Arial" panose="020B0604020202020204" pitchFamily="34" charset="0"/>
              </a:rPr>
              <a:t>	2.	Maturation (spontaneous recovery)</a:t>
            </a:r>
          </a:p>
          <a:p>
            <a:pPr marL="1371600" lvl="3" indent="0" eaLnBrk="1" hangingPunct="1">
              <a:buFont typeface="Arial" panose="020B0604020202020204" pitchFamily="34" charset="0"/>
              <a:buNone/>
            </a:pPr>
            <a:r>
              <a:rPr lang="en-GB" altLang="en-US" sz="2400">
                <a:latin typeface="Arial" panose="020B0604020202020204" pitchFamily="34" charset="0"/>
                <a:ea typeface="ＭＳ Ｐゴシック" panose="020B0600070205080204" pitchFamily="34" charset="-128"/>
                <a:cs typeface="Arial" panose="020B0604020202020204" pitchFamily="34" charset="0"/>
              </a:rPr>
              <a:t>	3.	Testing (reactivity and the mere measurement effect)</a:t>
            </a:r>
          </a:p>
          <a:p>
            <a:pPr marL="1371600" lvl="3" indent="0" eaLnBrk="1" hangingPunct="1">
              <a:buFont typeface="Arial" panose="020B0604020202020204" pitchFamily="34" charset="0"/>
              <a:buNone/>
            </a:pPr>
            <a:r>
              <a:rPr lang="en-GB" altLang="en-US" sz="2400">
                <a:latin typeface="Arial" panose="020B0604020202020204" pitchFamily="34" charset="0"/>
                <a:ea typeface="ＭＳ Ｐゴシック" panose="020B0600070205080204" pitchFamily="34" charset="-128"/>
                <a:cs typeface="Arial" panose="020B0604020202020204" pitchFamily="34" charset="0"/>
              </a:rPr>
              <a:t>	4.	Instrumentation (reliability)</a:t>
            </a:r>
          </a:p>
          <a:p>
            <a:pPr marL="1371600" lvl="3" indent="0" eaLnBrk="1" hangingPunct="1">
              <a:buFont typeface="Arial" panose="020B0604020202020204" pitchFamily="34" charset="0"/>
              <a:buNone/>
            </a:pPr>
            <a:r>
              <a:rPr lang="en-GB" altLang="en-US" sz="2400">
                <a:latin typeface="Arial" panose="020B0604020202020204" pitchFamily="34" charset="0"/>
                <a:ea typeface="ＭＳ Ｐゴシック" panose="020B0600070205080204" pitchFamily="34" charset="-128"/>
                <a:cs typeface="Arial" panose="020B0604020202020204" pitchFamily="34" charset="0"/>
              </a:rPr>
              <a:t>	5.	Multiple intervention problems (can a psychotherapy be withdrawn)?</a:t>
            </a:r>
          </a:p>
          <a:p>
            <a:pPr marL="1371600" lvl="3" indent="0" eaLnBrk="1" hangingPunct="1">
              <a:buFont typeface="Arial" panose="020B0604020202020204" pitchFamily="34" charset="0"/>
              <a:buNone/>
            </a:pPr>
            <a:r>
              <a:rPr lang="en-GB" altLang="en-US" sz="2400">
                <a:latin typeface="Arial" panose="020B0604020202020204" pitchFamily="34" charset="0"/>
                <a:ea typeface="ＭＳ Ｐゴシック" panose="020B0600070205080204" pitchFamily="34" charset="-128"/>
                <a:cs typeface="Arial" panose="020B0604020202020204" pitchFamily="34" charset="0"/>
              </a:rPr>
              <a:t>	6.	Instability</a:t>
            </a:r>
          </a:p>
          <a:p>
            <a:pPr marL="533400" indent="-533400" eaLnBrk="1" hangingPunct="1">
              <a:buFont typeface="Arial" panose="020B0604020202020204" pitchFamily="34" charset="0"/>
              <a:buNone/>
            </a:pPr>
            <a:r>
              <a:rPr lang="en-GB" altLang="en-US" sz="2400">
                <a:latin typeface="Arial" panose="020B0604020202020204" pitchFamily="34" charset="0"/>
                <a:ea typeface="ＭＳ Ｐゴシック" panose="020B0600070205080204" pitchFamily="34" charset="-128"/>
                <a:cs typeface="Arial" panose="020B0604020202020204"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 calcmode="lin" valueType="num">
                                      <p:cBhvr additive="base">
                                        <p:cTn id="7" dur="500" fill="hold"/>
                                        <p:tgtEl>
                                          <p:spTgt spid="399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99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939">
                                            <p:txEl>
                                              <p:pRg st="1" end="1"/>
                                            </p:txEl>
                                          </p:spTgt>
                                        </p:tgtEl>
                                        <p:attrNameLst>
                                          <p:attrName>style.visibility</p:attrName>
                                        </p:attrNameLst>
                                      </p:cBhvr>
                                      <p:to>
                                        <p:strVal val="visible"/>
                                      </p:to>
                                    </p:set>
                                    <p:anim calcmode="lin" valueType="num">
                                      <p:cBhvr additive="base">
                                        <p:cTn id="13" dur="500" fill="hold"/>
                                        <p:tgtEl>
                                          <p:spTgt spid="399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99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9939">
                                            <p:txEl>
                                              <p:pRg st="2" end="2"/>
                                            </p:txEl>
                                          </p:spTgt>
                                        </p:tgtEl>
                                        <p:attrNameLst>
                                          <p:attrName>style.visibility</p:attrName>
                                        </p:attrNameLst>
                                      </p:cBhvr>
                                      <p:to>
                                        <p:strVal val="visible"/>
                                      </p:to>
                                    </p:set>
                                    <p:anim calcmode="lin" valueType="num">
                                      <p:cBhvr additive="base">
                                        <p:cTn id="19" dur="500" fill="hold"/>
                                        <p:tgtEl>
                                          <p:spTgt spid="399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99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9939">
                                            <p:txEl>
                                              <p:pRg st="3" end="3"/>
                                            </p:txEl>
                                          </p:spTgt>
                                        </p:tgtEl>
                                        <p:attrNameLst>
                                          <p:attrName>style.visibility</p:attrName>
                                        </p:attrNameLst>
                                      </p:cBhvr>
                                      <p:to>
                                        <p:strVal val="visible"/>
                                      </p:to>
                                    </p:set>
                                    <p:anim calcmode="lin" valueType="num">
                                      <p:cBhvr additive="base">
                                        <p:cTn id="25" dur="500" fill="hold"/>
                                        <p:tgtEl>
                                          <p:spTgt spid="399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99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9939">
                                            <p:txEl>
                                              <p:pRg st="4" end="4"/>
                                            </p:txEl>
                                          </p:spTgt>
                                        </p:tgtEl>
                                        <p:attrNameLst>
                                          <p:attrName>style.visibility</p:attrName>
                                        </p:attrNameLst>
                                      </p:cBhvr>
                                      <p:to>
                                        <p:strVal val="visible"/>
                                      </p:to>
                                    </p:set>
                                    <p:anim calcmode="lin" valueType="num">
                                      <p:cBhvr additive="base">
                                        <p:cTn id="31" dur="500" fill="hold"/>
                                        <p:tgtEl>
                                          <p:spTgt spid="3993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993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9939">
                                            <p:txEl>
                                              <p:pRg st="5" end="5"/>
                                            </p:txEl>
                                          </p:spTgt>
                                        </p:tgtEl>
                                        <p:attrNameLst>
                                          <p:attrName>style.visibility</p:attrName>
                                        </p:attrNameLst>
                                      </p:cBhvr>
                                      <p:to>
                                        <p:strVal val="visible"/>
                                      </p:to>
                                    </p:set>
                                    <p:anim calcmode="lin" valueType="num">
                                      <p:cBhvr additive="base">
                                        <p:cTn id="37" dur="500" fill="hold"/>
                                        <p:tgtEl>
                                          <p:spTgt spid="3993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993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9939">
                                            <p:txEl>
                                              <p:pRg st="6" end="6"/>
                                            </p:txEl>
                                          </p:spTgt>
                                        </p:tgtEl>
                                        <p:attrNameLst>
                                          <p:attrName>style.visibility</p:attrName>
                                        </p:attrNameLst>
                                      </p:cBhvr>
                                      <p:to>
                                        <p:strVal val="visible"/>
                                      </p:to>
                                    </p:set>
                                    <p:anim calcmode="lin" valueType="num">
                                      <p:cBhvr additive="base">
                                        <p:cTn id="43" dur="500" fill="hold"/>
                                        <p:tgtEl>
                                          <p:spTgt spid="3993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9939">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bldLvl="4"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64E48DCA-865F-564B-A8D1-DF1D3071D363}"/>
              </a:ext>
            </a:extLst>
          </p:cNvPr>
          <p:cNvSpPr>
            <a:spLocks noGrp="1" noChangeArrowheads="1"/>
          </p:cNvSpPr>
          <p:nvPr>
            <p:ph type="title"/>
          </p:nvPr>
        </p:nvSpPr>
        <p:spPr>
          <a:xfrm>
            <a:off x="2133600" y="533400"/>
            <a:ext cx="7772400" cy="457200"/>
          </a:xfrm>
        </p:spPr>
        <p:txBody>
          <a:bodyPr rtlCol="0">
            <a:normAutofit fontScale="90000"/>
          </a:bodyPr>
          <a:lstStyle/>
          <a:p>
            <a:pPr algn="ctr" eaLnBrk="1" fontAlgn="auto" hangingPunct="1">
              <a:spcAft>
                <a:spcPts val="0"/>
              </a:spcAft>
              <a:defRPr/>
            </a:pPr>
            <a:r>
              <a:rPr lang="en-GB" altLang="en-US" sz="3200" b="1" dirty="0">
                <a:latin typeface="Times" panose="02020603050405020304" pitchFamily="18" charset="0"/>
                <a:ea typeface="ＭＳ Ｐゴシック" panose="020B0600070205080204" pitchFamily="34" charset="-128"/>
              </a:rPr>
              <a:t>Problems with withdrawal designs </a:t>
            </a:r>
            <a:endParaRPr lang="en-GB" altLang="en-US" sz="3600" b="1" dirty="0">
              <a:latin typeface="Times" panose="02020603050405020304" pitchFamily="18" charset="0"/>
              <a:ea typeface="ＭＳ Ｐゴシック" panose="020B0600070205080204" pitchFamily="34" charset="-128"/>
            </a:endParaRPr>
          </a:p>
        </p:txBody>
      </p:sp>
      <p:sp>
        <p:nvSpPr>
          <p:cNvPr id="58371" name="Rectangle 3">
            <a:extLst>
              <a:ext uri="{FF2B5EF4-FFF2-40B4-BE49-F238E27FC236}">
                <a16:creationId xmlns:a16="http://schemas.microsoft.com/office/drawing/2014/main" id="{754681EA-AAB4-C949-BAD9-97E96B970E50}"/>
              </a:ext>
            </a:extLst>
          </p:cNvPr>
          <p:cNvSpPr>
            <a:spLocks noGrp="1" noChangeArrowheads="1"/>
          </p:cNvSpPr>
          <p:nvPr>
            <p:ph idx="1"/>
          </p:nvPr>
        </p:nvSpPr>
        <p:spPr>
          <a:xfrm>
            <a:off x="1127125" y="1752600"/>
            <a:ext cx="10082213" cy="4114800"/>
          </a:xfrm>
        </p:spPr>
        <p:txBody>
          <a:bodyPr rtlCol="0">
            <a:normAutofit/>
          </a:bodyPr>
          <a:lstStyle/>
          <a:p>
            <a:pPr marL="0" indent="0" eaLnBrk="1" fontAlgn="auto" hangingPunct="1">
              <a:spcAft>
                <a:spcPts val="0"/>
              </a:spcAft>
              <a:buFont typeface="Arial" panose="020B0604020202020204" pitchFamily="34" charset="0"/>
              <a:buNone/>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Non-reversible treatments:</a:t>
            </a: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therapeutic instructions (e.g. self-control / management strategies)</a:t>
            </a: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CAP/client expectations/interactions;</a:t>
            </a: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long-acting pharmacological interventions;</a:t>
            </a: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altered environments;</a:t>
            </a: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altered staff attitudes.</a:t>
            </a:r>
          </a:p>
          <a:p>
            <a:pPr eaLnBrk="1" fontAlgn="auto" hangingPunct="1">
              <a:spcAft>
                <a:spcPts val="0"/>
              </a:spcAft>
              <a:defRPr/>
            </a:pPr>
            <a:endParaRPr lang="en-GB" altLang="en-US" sz="2400" dirty="0">
              <a:latin typeface="Arial" panose="020B0604020202020204" pitchFamily="34" charset="0"/>
              <a:ea typeface="ＭＳ Ｐゴシック" panose="020B0600070205080204" pitchFamily="34" charset="-128"/>
              <a:cs typeface="Arial" panose="020B0604020202020204" pitchFamily="34" charset="0"/>
            </a:endParaRPr>
          </a:p>
          <a:p>
            <a:pPr eaLnBrk="1" fontAlgn="auto" hangingPunct="1">
              <a:spcAft>
                <a:spcPts val="0"/>
              </a:spcAft>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Carry-over effects between the phases.</a:t>
            </a:r>
          </a:p>
          <a:p>
            <a:pPr marL="0" indent="0" eaLnBrk="1" fontAlgn="auto" hangingPunct="1">
              <a:spcAft>
                <a:spcPts val="0"/>
              </a:spcAft>
              <a:buFont typeface="Arial" panose="020B0604020202020204" pitchFamily="34" charset="0"/>
              <a:buNone/>
              <a:defRPr/>
            </a:pPr>
            <a:endParaRPr lang="en-GB" altLang="en-US" sz="2000" dirty="0">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 calcmode="lin" valueType="num">
                                      <p:cBhvr additive="base">
                                        <p:cTn id="7" dur="500" fill="hold"/>
                                        <p:tgtEl>
                                          <p:spTgt spid="583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837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8371">
                                            <p:txEl>
                                              <p:pRg st="1" end="1"/>
                                            </p:txEl>
                                          </p:spTgt>
                                        </p:tgtEl>
                                        <p:attrNameLst>
                                          <p:attrName>style.visibility</p:attrName>
                                        </p:attrNameLst>
                                      </p:cBhvr>
                                      <p:to>
                                        <p:strVal val="visible"/>
                                      </p:to>
                                    </p:set>
                                    <p:anim calcmode="lin" valueType="num">
                                      <p:cBhvr additive="base">
                                        <p:cTn id="11" dur="500" fill="hold"/>
                                        <p:tgtEl>
                                          <p:spTgt spid="5837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837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8371">
                                            <p:txEl>
                                              <p:pRg st="2" end="2"/>
                                            </p:txEl>
                                          </p:spTgt>
                                        </p:tgtEl>
                                        <p:attrNameLst>
                                          <p:attrName>style.visibility</p:attrName>
                                        </p:attrNameLst>
                                      </p:cBhvr>
                                      <p:to>
                                        <p:strVal val="visible"/>
                                      </p:to>
                                    </p:set>
                                    <p:anim calcmode="lin" valueType="num">
                                      <p:cBhvr additive="base">
                                        <p:cTn id="15" dur="500" fill="hold"/>
                                        <p:tgtEl>
                                          <p:spTgt spid="5837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837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8371">
                                            <p:txEl>
                                              <p:pRg st="3" end="3"/>
                                            </p:txEl>
                                          </p:spTgt>
                                        </p:tgtEl>
                                        <p:attrNameLst>
                                          <p:attrName>style.visibility</p:attrName>
                                        </p:attrNameLst>
                                      </p:cBhvr>
                                      <p:to>
                                        <p:strVal val="visible"/>
                                      </p:to>
                                    </p:set>
                                    <p:anim calcmode="lin" valueType="num">
                                      <p:cBhvr additive="base">
                                        <p:cTn id="19" dur="500" fill="hold"/>
                                        <p:tgtEl>
                                          <p:spTgt spid="5837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8371">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8371">
                                            <p:txEl>
                                              <p:pRg st="4" end="4"/>
                                            </p:txEl>
                                          </p:spTgt>
                                        </p:tgtEl>
                                        <p:attrNameLst>
                                          <p:attrName>style.visibility</p:attrName>
                                        </p:attrNameLst>
                                      </p:cBhvr>
                                      <p:to>
                                        <p:strVal val="visible"/>
                                      </p:to>
                                    </p:set>
                                    <p:anim calcmode="lin" valueType="num">
                                      <p:cBhvr additive="base">
                                        <p:cTn id="23" dur="500" fill="hold"/>
                                        <p:tgtEl>
                                          <p:spTgt spid="58371">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8371">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8371">
                                            <p:txEl>
                                              <p:pRg st="5" end="5"/>
                                            </p:txEl>
                                          </p:spTgt>
                                        </p:tgtEl>
                                        <p:attrNameLst>
                                          <p:attrName>style.visibility</p:attrName>
                                        </p:attrNameLst>
                                      </p:cBhvr>
                                      <p:to>
                                        <p:strVal val="visible"/>
                                      </p:to>
                                    </p:set>
                                    <p:anim calcmode="lin" valueType="num">
                                      <p:cBhvr additive="base">
                                        <p:cTn id="27" dur="500" fill="hold"/>
                                        <p:tgtEl>
                                          <p:spTgt spid="58371">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837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58371">
                                            <p:txEl>
                                              <p:pRg st="7" end="7"/>
                                            </p:txEl>
                                          </p:spTgt>
                                        </p:tgtEl>
                                        <p:attrNameLst>
                                          <p:attrName>style.visibility</p:attrName>
                                        </p:attrNameLst>
                                      </p:cBhvr>
                                      <p:to>
                                        <p:strVal val="visible"/>
                                      </p:to>
                                    </p:set>
                                    <p:anim calcmode="lin" valueType="num">
                                      <p:cBhvr additive="base">
                                        <p:cTn id="33" dur="500" fill="hold"/>
                                        <p:tgtEl>
                                          <p:spTgt spid="58371">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58371">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E74B54FF-79C4-A845-8F3B-CA0ED882BFF2}"/>
              </a:ext>
            </a:extLst>
          </p:cNvPr>
          <p:cNvSpPr>
            <a:spLocks noGrp="1" noChangeArrowheads="1"/>
          </p:cNvSpPr>
          <p:nvPr>
            <p:ph type="title"/>
          </p:nvPr>
        </p:nvSpPr>
        <p:spPr>
          <a:xfrm>
            <a:off x="2133600" y="533400"/>
            <a:ext cx="7772400" cy="457200"/>
          </a:xfrm>
        </p:spPr>
        <p:txBody>
          <a:bodyPr rtlCol="0">
            <a:normAutofit fontScale="90000"/>
          </a:bodyPr>
          <a:lstStyle/>
          <a:p>
            <a:pPr algn="ctr" eaLnBrk="1" fontAlgn="auto" hangingPunct="1">
              <a:spcAft>
                <a:spcPts val="0"/>
              </a:spcAft>
              <a:defRPr/>
            </a:pPr>
            <a:r>
              <a:rPr lang="en-GB" altLang="en-US" sz="3200" b="1" dirty="0">
                <a:latin typeface="Times" panose="02020603050405020304" pitchFamily="18" charset="0"/>
                <a:ea typeface="ＭＳ Ｐゴシック" panose="020B0600070205080204" pitchFamily="34" charset="-128"/>
              </a:rPr>
              <a:t>Problems with withdrawal designs  </a:t>
            </a:r>
            <a:endParaRPr lang="en-GB" altLang="en-US" sz="3600" b="1" dirty="0">
              <a:latin typeface="Times" panose="02020603050405020304" pitchFamily="18" charset="0"/>
              <a:ea typeface="ＭＳ Ｐゴシック" panose="020B0600070205080204" pitchFamily="34" charset="-128"/>
            </a:endParaRPr>
          </a:p>
        </p:txBody>
      </p:sp>
      <p:sp>
        <p:nvSpPr>
          <p:cNvPr id="59395" name="Rectangle 3">
            <a:extLst>
              <a:ext uri="{FF2B5EF4-FFF2-40B4-BE49-F238E27FC236}">
                <a16:creationId xmlns:a16="http://schemas.microsoft.com/office/drawing/2014/main" id="{2058E320-68E5-484C-B69E-1E6DE8D9EC4F}"/>
              </a:ext>
            </a:extLst>
          </p:cNvPr>
          <p:cNvSpPr>
            <a:spLocks noGrp="1" noChangeArrowheads="1"/>
          </p:cNvSpPr>
          <p:nvPr>
            <p:ph idx="1"/>
          </p:nvPr>
        </p:nvSpPr>
        <p:spPr>
          <a:xfrm>
            <a:off x="982663" y="1752600"/>
            <a:ext cx="9866312" cy="4114800"/>
          </a:xfrm>
        </p:spPr>
        <p:txBody>
          <a:bodyPr rtlCol="0">
            <a:normAutofit/>
          </a:bodyPr>
          <a:lstStyle/>
          <a:p>
            <a:pPr marL="0" indent="0" eaLnBrk="1" fontAlgn="auto" hangingPunct="1">
              <a:spcAft>
                <a:spcPts val="0"/>
              </a:spcAft>
              <a:buFont typeface="Arial" panose="020B0604020202020204" pitchFamily="34" charset="0"/>
              <a:buNone/>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Ethical / clinical problems:</a:t>
            </a:r>
          </a:p>
          <a:p>
            <a:pPr eaLnBrk="1" fontAlgn="auto" hangingPunct="1">
              <a:spcAft>
                <a:spcPts val="0"/>
              </a:spcAft>
              <a:buFont typeface="Monotype Sorts" pitchFamily="-111" charset="2"/>
              <a:buNone/>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 </a:t>
            </a: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Prior agreement with client / staff needed, </a:t>
            </a: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Client consent and general ethical issues</a:t>
            </a: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Ethics of accountability and evaluation </a:t>
            </a: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Relatively brief withdrawal phase and rapid re-instatement of treatment</a:t>
            </a: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Problem of client's expectations and adherence to withdrawal</a:t>
            </a: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Treatment holidays?</a:t>
            </a:r>
          </a:p>
          <a:p>
            <a:pPr eaLnBrk="1" fontAlgn="auto" hangingPunct="1">
              <a:spcAft>
                <a:spcPts val="0"/>
              </a:spcAft>
              <a:buFont typeface="Monotype Sorts" pitchFamily="-111" charset="2"/>
              <a:buNone/>
              <a:defRPr/>
            </a:pPr>
            <a:endParaRPr lang="en-GB" altLang="en-US" sz="2000" dirty="0">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 calcmode="lin" valueType="num">
                                      <p:cBhvr additive="base">
                                        <p:cTn id="7" dur="500" fill="hold"/>
                                        <p:tgtEl>
                                          <p:spTgt spid="593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93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9395">
                                            <p:txEl>
                                              <p:pRg st="1" end="1"/>
                                            </p:txEl>
                                          </p:spTgt>
                                        </p:tgtEl>
                                        <p:attrNameLst>
                                          <p:attrName>style.visibility</p:attrName>
                                        </p:attrNameLst>
                                      </p:cBhvr>
                                      <p:to>
                                        <p:strVal val="visible"/>
                                      </p:to>
                                    </p:set>
                                    <p:anim calcmode="lin" valueType="num">
                                      <p:cBhvr additive="base">
                                        <p:cTn id="13" dur="500" fill="hold"/>
                                        <p:tgtEl>
                                          <p:spTgt spid="593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93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9395">
                                            <p:txEl>
                                              <p:pRg st="2" end="2"/>
                                            </p:txEl>
                                          </p:spTgt>
                                        </p:tgtEl>
                                        <p:attrNameLst>
                                          <p:attrName>style.visibility</p:attrName>
                                        </p:attrNameLst>
                                      </p:cBhvr>
                                      <p:to>
                                        <p:strVal val="visible"/>
                                      </p:to>
                                    </p:set>
                                    <p:anim calcmode="lin" valueType="num">
                                      <p:cBhvr additive="base">
                                        <p:cTn id="19" dur="500" fill="hold"/>
                                        <p:tgtEl>
                                          <p:spTgt spid="593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93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9395">
                                            <p:txEl>
                                              <p:pRg st="3" end="3"/>
                                            </p:txEl>
                                          </p:spTgt>
                                        </p:tgtEl>
                                        <p:attrNameLst>
                                          <p:attrName>style.visibility</p:attrName>
                                        </p:attrNameLst>
                                      </p:cBhvr>
                                      <p:to>
                                        <p:strVal val="visible"/>
                                      </p:to>
                                    </p:set>
                                    <p:anim calcmode="lin" valueType="num">
                                      <p:cBhvr additive="base">
                                        <p:cTn id="25" dur="500" fill="hold"/>
                                        <p:tgtEl>
                                          <p:spTgt spid="5939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939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9395">
                                            <p:txEl>
                                              <p:pRg st="4" end="4"/>
                                            </p:txEl>
                                          </p:spTgt>
                                        </p:tgtEl>
                                        <p:attrNameLst>
                                          <p:attrName>style.visibility</p:attrName>
                                        </p:attrNameLst>
                                      </p:cBhvr>
                                      <p:to>
                                        <p:strVal val="visible"/>
                                      </p:to>
                                    </p:set>
                                    <p:anim calcmode="lin" valueType="num">
                                      <p:cBhvr additive="base">
                                        <p:cTn id="31" dur="500" fill="hold"/>
                                        <p:tgtEl>
                                          <p:spTgt spid="5939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939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9395">
                                            <p:txEl>
                                              <p:pRg st="5" end="5"/>
                                            </p:txEl>
                                          </p:spTgt>
                                        </p:tgtEl>
                                        <p:attrNameLst>
                                          <p:attrName>style.visibility</p:attrName>
                                        </p:attrNameLst>
                                      </p:cBhvr>
                                      <p:to>
                                        <p:strVal val="visible"/>
                                      </p:to>
                                    </p:set>
                                    <p:anim calcmode="lin" valueType="num">
                                      <p:cBhvr additive="base">
                                        <p:cTn id="37" dur="500" fill="hold"/>
                                        <p:tgtEl>
                                          <p:spTgt spid="5939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939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59395">
                                            <p:txEl>
                                              <p:pRg st="6" end="6"/>
                                            </p:txEl>
                                          </p:spTgt>
                                        </p:tgtEl>
                                        <p:attrNameLst>
                                          <p:attrName>style.visibility</p:attrName>
                                        </p:attrNameLst>
                                      </p:cBhvr>
                                      <p:to>
                                        <p:strVal val="visible"/>
                                      </p:to>
                                    </p:set>
                                    <p:anim calcmode="lin" valueType="num">
                                      <p:cBhvr additive="base">
                                        <p:cTn id="43" dur="500" fill="hold"/>
                                        <p:tgtEl>
                                          <p:spTgt spid="5939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939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59395">
                                            <p:txEl>
                                              <p:pRg st="7" end="7"/>
                                            </p:txEl>
                                          </p:spTgt>
                                        </p:tgtEl>
                                        <p:attrNameLst>
                                          <p:attrName>style.visibility</p:attrName>
                                        </p:attrNameLst>
                                      </p:cBhvr>
                                      <p:to>
                                        <p:strVal val="visible"/>
                                      </p:to>
                                    </p:set>
                                    <p:anim calcmode="lin" valueType="num">
                                      <p:cBhvr additive="base">
                                        <p:cTn id="49" dur="500" fill="hold"/>
                                        <p:tgtEl>
                                          <p:spTgt spid="5939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939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bldLvl="2"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E56C4A4-4A9E-FB40-B0E2-CCFEE66F11F0}"/>
              </a:ext>
            </a:extLst>
          </p:cNvPr>
          <p:cNvSpPr>
            <a:spLocks noGrp="1" noChangeArrowheads="1"/>
          </p:cNvSpPr>
          <p:nvPr>
            <p:ph type="title"/>
          </p:nvPr>
        </p:nvSpPr>
        <p:spPr>
          <a:xfrm>
            <a:off x="2209800" y="533400"/>
            <a:ext cx="7772400" cy="990600"/>
          </a:xfrm>
        </p:spPr>
        <p:txBody>
          <a:bodyPr rtlCol="0">
            <a:normAutofit fontScale="90000"/>
          </a:bodyPr>
          <a:lstStyle/>
          <a:p>
            <a:pPr algn="ctr" eaLnBrk="1" fontAlgn="auto" hangingPunct="1">
              <a:spcAft>
                <a:spcPts val="0"/>
              </a:spcAft>
              <a:defRPr/>
            </a:pPr>
            <a:r>
              <a:rPr lang="en-GB" altLang="en-US" sz="3600" b="1" dirty="0">
                <a:latin typeface="Times" panose="02020603050405020304" pitchFamily="18" charset="0"/>
                <a:ea typeface="ＭＳ Ｐゴシック" panose="020B0600070205080204" pitchFamily="34" charset="-128"/>
              </a:rPr>
              <a:t>PROGRAMME</a:t>
            </a:r>
            <a:br>
              <a:rPr lang="en-GB" altLang="en-US" sz="3600" b="1" dirty="0">
                <a:latin typeface="Times" panose="02020603050405020304" pitchFamily="18" charset="0"/>
                <a:ea typeface="ＭＳ Ｐゴシック" panose="020B0600070205080204" pitchFamily="34" charset="-128"/>
              </a:rPr>
            </a:br>
            <a:endParaRPr lang="en-GB" altLang="en-US" sz="3200" b="1" dirty="0">
              <a:latin typeface="Times" panose="02020603050405020304" pitchFamily="18" charset="0"/>
              <a:ea typeface="ＭＳ Ｐゴシック" panose="020B0600070205080204" pitchFamily="34" charset="-128"/>
            </a:endParaRPr>
          </a:p>
        </p:txBody>
      </p:sp>
      <p:sp>
        <p:nvSpPr>
          <p:cNvPr id="6147" name="Rectangle 3">
            <a:extLst>
              <a:ext uri="{FF2B5EF4-FFF2-40B4-BE49-F238E27FC236}">
                <a16:creationId xmlns:a16="http://schemas.microsoft.com/office/drawing/2014/main" id="{1C6ABE30-7405-DA4E-A8D0-23B1D68025D7}"/>
              </a:ext>
            </a:extLst>
          </p:cNvPr>
          <p:cNvSpPr>
            <a:spLocks noGrp="1" noChangeArrowheads="1"/>
          </p:cNvSpPr>
          <p:nvPr>
            <p:ph idx="1"/>
          </p:nvPr>
        </p:nvSpPr>
        <p:spPr>
          <a:xfrm>
            <a:off x="2209800" y="1524000"/>
            <a:ext cx="7924800" cy="4800600"/>
          </a:xfrm>
        </p:spPr>
        <p:txBody>
          <a:bodyPr rtlCol="0">
            <a:normAutofit/>
          </a:bodyPr>
          <a:lstStyle/>
          <a:p>
            <a:pPr marL="0" indent="0" eaLnBrk="1" fontAlgn="auto" hangingPunct="1">
              <a:spcAft>
                <a:spcPts val="0"/>
              </a:spcAft>
              <a:buFont typeface="Arial" panose="020B0604020202020204" pitchFamily="34" charset="0"/>
              <a:buNone/>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First day:  SCED rationale, design and measures </a:t>
            </a:r>
          </a:p>
          <a:p>
            <a:pPr eaLnBrk="1" fontAlgn="auto" hangingPunct="1">
              <a:spcAft>
                <a:spcPts val="0"/>
              </a:spcAft>
              <a:buFont typeface="Monotype Sorts" pitchFamily="-111" charset="2"/>
              <a:buNone/>
              <a:defRPr/>
            </a:pPr>
            <a:endParaRPr lang="en-GB" altLang="en-US" sz="2400" dirty="0">
              <a:latin typeface="Arial" panose="020B0604020202020204" pitchFamily="34" charset="0"/>
              <a:ea typeface="ＭＳ Ｐゴシック" panose="020B0600070205080204" pitchFamily="34" charset="-128"/>
              <a:cs typeface="Arial" panose="020B0604020202020204" pitchFamily="34" charset="0"/>
            </a:endParaRPr>
          </a:p>
          <a:p>
            <a:pPr lvl="3" eaLnBrk="1" fontAlgn="auto" hangingPunct="1">
              <a:spcAft>
                <a:spcPts val="0"/>
              </a:spcAft>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Overview of uses and applications of SCED</a:t>
            </a:r>
          </a:p>
          <a:p>
            <a:pPr lvl="3" eaLnBrk="1" fontAlgn="auto" hangingPunct="1">
              <a:spcAft>
                <a:spcPts val="0"/>
              </a:spcAft>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Basic principles.</a:t>
            </a:r>
          </a:p>
          <a:p>
            <a:pPr lvl="3" eaLnBrk="1" fontAlgn="auto" hangingPunct="1">
              <a:spcAft>
                <a:spcPts val="0"/>
              </a:spcAft>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Modelling and role play of designing measures for a single case study.</a:t>
            </a:r>
            <a:endParaRPr lang="en-GB" altLang="en-US" sz="2400" u="sng" dirty="0">
              <a:latin typeface="Arial" panose="020B0604020202020204" pitchFamily="34" charset="0"/>
              <a:ea typeface="ＭＳ Ｐゴシック" panose="020B0600070205080204" pitchFamily="34" charset="-128"/>
              <a:cs typeface="Arial" panose="020B0604020202020204" pitchFamily="34" charset="0"/>
            </a:endParaRPr>
          </a:p>
          <a:p>
            <a:pPr lvl="3" eaLnBrk="1" fontAlgn="auto" hangingPunct="1">
              <a:spcAft>
                <a:spcPts val="0"/>
              </a:spcAft>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How to implement - designs and measures.</a:t>
            </a:r>
          </a:p>
          <a:p>
            <a:pPr marL="1028700" lvl="3" indent="0" eaLnBrk="1" fontAlgn="auto" hangingPunct="1">
              <a:spcAft>
                <a:spcPts val="0"/>
              </a:spcAft>
              <a:buFont typeface="Arial" panose="020B0604020202020204" pitchFamily="34" charset="0"/>
              <a:buNone/>
              <a:defRPr/>
            </a:pPr>
            <a:endParaRPr lang="en-GB" altLang="en-US" sz="2400" dirty="0">
              <a:latin typeface="Arial" panose="020B0604020202020204" pitchFamily="34" charset="0"/>
              <a:ea typeface="ＭＳ Ｐゴシック" panose="020B0600070205080204" pitchFamily="34" charset="-128"/>
              <a:cs typeface="Arial" panose="020B0604020202020204" pitchFamily="34" charset="0"/>
            </a:endParaRPr>
          </a:p>
          <a:p>
            <a:pPr lvl="1" eaLnBrk="1" fontAlgn="auto" hangingPunct="1">
              <a:spcAft>
                <a:spcPts val="0"/>
              </a:spcAft>
              <a:defRPr/>
            </a:pPr>
            <a:endParaRPr lang="en-GB" altLang="en-US" b="1" dirty="0">
              <a:latin typeface="Arial" panose="020B0604020202020204" pitchFamily="34" charset="0"/>
              <a:ea typeface="ＭＳ Ｐゴシック" panose="020B0600070205080204" pitchFamily="34" charset="-128"/>
              <a:cs typeface="Arial" panose="020B0604020202020204" pitchFamily="34" charset="0"/>
            </a:endParaRPr>
          </a:p>
          <a:p>
            <a:pPr eaLnBrk="1" fontAlgn="auto" hangingPunct="1">
              <a:spcAft>
                <a:spcPts val="0"/>
              </a:spcAft>
              <a:buFont typeface="Monotype Sorts" pitchFamily="-111" charset="2"/>
              <a:buNone/>
              <a:defRPr/>
            </a:pPr>
            <a:endParaRPr lang="en-GB" altLang="en-US" sz="2400" b="1" dirty="0">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147">
                                            <p:txEl>
                                              <p:pRg st="2" end="2"/>
                                            </p:txEl>
                                          </p:spTgt>
                                        </p:tgtEl>
                                        <p:attrNameLst>
                                          <p:attrName>style.visibility</p:attrName>
                                        </p:attrNameLst>
                                      </p:cBhvr>
                                      <p:to>
                                        <p:strVal val="visible"/>
                                      </p:to>
                                    </p:set>
                                    <p:anim calcmode="lin" valueType="num">
                                      <p:cBhvr additive="base">
                                        <p:cTn id="11" dur="500" fill="hold"/>
                                        <p:tgtEl>
                                          <p:spTgt spid="6147">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147">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147">
                                            <p:txEl>
                                              <p:pRg st="3" end="3"/>
                                            </p:txEl>
                                          </p:spTgt>
                                        </p:tgtEl>
                                        <p:attrNameLst>
                                          <p:attrName>style.visibility</p:attrName>
                                        </p:attrNameLst>
                                      </p:cBhvr>
                                      <p:to>
                                        <p:strVal val="visible"/>
                                      </p:to>
                                    </p:set>
                                    <p:anim calcmode="lin" valueType="num">
                                      <p:cBhvr additive="base">
                                        <p:cTn id="15" dur="500" fill="hold"/>
                                        <p:tgtEl>
                                          <p:spTgt spid="6147">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6147">
                                            <p:txEl>
                                              <p:pRg st="3" end="3"/>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anim calcmode="lin" valueType="num">
                                      <p:cBhvr additive="base">
                                        <p:cTn id="19" dur="500" fill="hold"/>
                                        <p:tgtEl>
                                          <p:spTgt spid="6147">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147">
                                            <p:txEl>
                                              <p:pRg st="4" end="4"/>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anim calcmode="lin" valueType="num">
                                      <p:cBhvr additive="base">
                                        <p:cTn id="23" dur="500" fill="hold"/>
                                        <p:tgtEl>
                                          <p:spTgt spid="6147">
                                            <p:txEl>
                                              <p:pRg st="5" end="5"/>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14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bldLvl="3"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379A3037-B9CF-F642-BA8F-2C9DA6A5BE38}"/>
              </a:ext>
            </a:extLst>
          </p:cNvPr>
          <p:cNvSpPr>
            <a:spLocks noGrp="1" noChangeArrowheads="1"/>
          </p:cNvSpPr>
          <p:nvPr>
            <p:ph type="title"/>
          </p:nvPr>
        </p:nvSpPr>
        <p:spPr>
          <a:xfrm>
            <a:off x="1098550" y="681038"/>
            <a:ext cx="10226675" cy="1225550"/>
          </a:xfrm>
        </p:spPr>
        <p:txBody>
          <a:bodyPr/>
          <a:lstStyle/>
          <a:p>
            <a:pPr algn="ctr" eaLnBrk="1" hangingPunct="1"/>
            <a:r>
              <a:rPr lang="en-GB" altLang="en-US">
                <a:latin typeface="Verdana" panose="020B0604030504040204" pitchFamily="34" charset="0"/>
                <a:ea typeface="ＭＳ Ｐゴシック" panose="020B0600070205080204" pitchFamily="34" charset="-128"/>
              </a:rPr>
              <a:t>The 8 treatment modules in the UP  </a:t>
            </a:r>
            <a:endParaRPr lang="en-US" altLang="en-US">
              <a:ea typeface="ＭＳ Ｐゴシック" panose="020B0600070205080204" pitchFamily="34" charset="-128"/>
            </a:endParaRPr>
          </a:p>
        </p:txBody>
      </p:sp>
      <p:sp>
        <p:nvSpPr>
          <p:cNvPr id="56322" name="Content Placeholder 2">
            <a:extLst>
              <a:ext uri="{FF2B5EF4-FFF2-40B4-BE49-F238E27FC236}">
                <a16:creationId xmlns:a16="http://schemas.microsoft.com/office/drawing/2014/main" id="{2A581892-E489-D94B-861D-D313EF522150}"/>
              </a:ext>
            </a:extLst>
          </p:cNvPr>
          <p:cNvSpPr>
            <a:spLocks noGrp="1" noChangeArrowheads="1"/>
          </p:cNvSpPr>
          <p:nvPr>
            <p:ph idx="1"/>
          </p:nvPr>
        </p:nvSpPr>
        <p:spPr>
          <a:xfrm>
            <a:off x="838200" y="2420938"/>
            <a:ext cx="10515600" cy="3756025"/>
          </a:xfrm>
        </p:spPr>
        <p:txBody>
          <a:bodyPr/>
          <a:lstStyle/>
          <a:p>
            <a:pPr defTabSz="762000" eaLnBrk="1" hangingPunct="1">
              <a:lnSpc>
                <a:spcPct val="125000"/>
              </a:lnSpc>
            </a:pPr>
            <a:r>
              <a:rPr lang="en-GB" altLang="en-US" sz="2000">
                <a:latin typeface="Arial" panose="020B0604020202020204" pitchFamily="34" charset="0"/>
                <a:ea typeface="ＭＳ Ｐゴシック" panose="020B0600070205080204" pitchFamily="34" charset="-128"/>
                <a:cs typeface="Arial" panose="020B0604020202020204" pitchFamily="34" charset="0"/>
              </a:rPr>
              <a:t>Borkovec and Castonguay (2006) point out, the use of mini-interventions in which circumscribed components of treatment are actively manipulated is an underused research strategy, but one that offers the opportunity to increase our knowledge of basic change mechanisms in psychological treatments.</a:t>
            </a:r>
          </a:p>
          <a:p>
            <a:pPr defTabSz="762000" eaLnBrk="1" hangingPunct="1">
              <a:lnSpc>
                <a:spcPct val="125000"/>
              </a:lnSpc>
            </a:pPr>
            <a:endParaRPr lang="en-GB" altLang="en-US" sz="2000">
              <a:latin typeface="Arial" panose="020B0604020202020204" pitchFamily="34" charset="0"/>
              <a:ea typeface="ＭＳ Ｐゴシック" panose="020B0600070205080204" pitchFamily="34" charset="-128"/>
              <a:cs typeface="Arial" panose="020B0604020202020204" pitchFamily="34" charset="0"/>
            </a:endParaRPr>
          </a:p>
          <a:p>
            <a:pPr defTabSz="762000" eaLnBrk="1" hangingPunct="1">
              <a:lnSpc>
                <a:spcPct val="125000"/>
              </a:lnSpc>
            </a:pPr>
            <a:r>
              <a:rPr lang="en-GB" altLang="en-US" sz="2000">
                <a:latin typeface="Arial" panose="020B0604020202020204" pitchFamily="34" charset="0"/>
                <a:ea typeface="ＭＳ Ｐゴシック" panose="020B0600070205080204" pitchFamily="34" charset="-128"/>
                <a:cs typeface="Arial" panose="020B0604020202020204" pitchFamily="34" charset="0"/>
              </a:rPr>
              <a:t>Separate out the modules on the time series graphs and test for an effect. </a:t>
            </a:r>
          </a:p>
          <a:p>
            <a:pPr defTabSz="762000" eaLnBrk="1" hangingPunct="1">
              <a:lnSpc>
                <a:spcPct val="125000"/>
              </a:lnSpc>
            </a:pPr>
            <a:endParaRPr lang="en-GB" altLang="en-US" sz="2000">
              <a:latin typeface="Arial" panose="020B0604020202020204" pitchFamily="34" charset="0"/>
              <a:ea typeface="ＭＳ Ｐゴシック" panose="020B0600070205080204" pitchFamily="34" charset="-128"/>
              <a:cs typeface="Arial" panose="020B0604020202020204" pitchFamily="34" charset="0"/>
            </a:endParaRPr>
          </a:p>
          <a:p>
            <a:pPr defTabSz="762000" eaLnBrk="1" hangingPunct="1">
              <a:lnSpc>
                <a:spcPct val="125000"/>
              </a:lnSpc>
            </a:pPr>
            <a:r>
              <a:rPr lang="en-GB" altLang="en-US" sz="2000">
                <a:latin typeface="Arial" panose="020B0604020202020204" pitchFamily="34" charset="0"/>
                <a:ea typeface="ＭＳ Ｐゴシック" panose="020B0600070205080204" pitchFamily="34" charset="-128"/>
                <a:cs typeface="Arial" panose="020B0604020202020204" pitchFamily="34" charset="0"/>
              </a:rPr>
              <a:t>Submit the excel sheets as part of the submission showing each module and the scores on the idiographic measures during the phases   </a:t>
            </a:r>
          </a:p>
          <a:p>
            <a:pPr defTabSz="762000" eaLnBrk="1" hangingPunct="1">
              <a:lnSpc>
                <a:spcPct val="125000"/>
              </a:lnSpc>
              <a:buFont typeface="Arial" panose="020B0604020202020204" pitchFamily="34" charset="0"/>
              <a:buNone/>
            </a:pPr>
            <a:r>
              <a:rPr lang="en-GB" altLang="en-US" sz="2000">
                <a:latin typeface="Arial" panose="020B0604020202020204" pitchFamily="34" charset="0"/>
                <a:ea typeface="ＭＳ Ｐゴシック" panose="020B0600070205080204" pitchFamily="34" charset="-128"/>
                <a:cs typeface="Arial" panose="020B0604020202020204" pitchFamily="34" charset="0"/>
              </a:rPr>
              <a:t>   </a:t>
            </a:r>
          </a:p>
          <a:p>
            <a:pPr defTabSz="762000" eaLnBrk="1" hangingPunct="1"/>
            <a:endParaRPr lang="en-US" altLang="en-US" sz="1800">
              <a:latin typeface="Arial" panose="020B0604020202020204" pitchFamily="34" charset="0"/>
              <a:ea typeface="ＭＳ Ｐゴシック" panose="020B0600070205080204" pitchFamily="34" charset="-128"/>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a:extLst>
              <a:ext uri="{FF2B5EF4-FFF2-40B4-BE49-F238E27FC236}">
                <a16:creationId xmlns:a16="http://schemas.microsoft.com/office/drawing/2014/main" id="{B7CD2623-D249-C94F-B188-5A3432BB5F5A}"/>
              </a:ext>
            </a:extLst>
          </p:cNvPr>
          <p:cNvSpPr>
            <a:spLocks noGrp="1" noChangeArrowheads="1"/>
          </p:cNvSpPr>
          <p:nvPr>
            <p:ph type="title"/>
          </p:nvPr>
        </p:nvSpPr>
        <p:spPr/>
        <p:txBody>
          <a:bodyPr/>
          <a:lstStyle/>
          <a:p>
            <a:pPr algn="ctr" eaLnBrk="1" hangingPunct="1"/>
            <a:r>
              <a:rPr lang="en-GB" altLang="en-US" b="1"/>
              <a:t>Planning your design – what to consider; write a plan and take it to supervision </a:t>
            </a:r>
          </a:p>
        </p:txBody>
      </p:sp>
      <p:sp>
        <p:nvSpPr>
          <p:cNvPr id="57346" name="Content Placeholder 2">
            <a:extLst>
              <a:ext uri="{FF2B5EF4-FFF2-40B4-BE49-F238E27FC236}">
                <a16:creationId xmlns:a16="http://schemas.microsoft.com/office/drawing/2014/main" id="{C614E288-525F-6A4C-80C9-3B4E16C08F49}"/>
              </a:ext>
            </a:extLst>
          </p:cNvPr>
          <p:cNvSpPr>
            <a:spLocks noGrp="1" noChangeArrowheads="1"/>
          </p:cNvSpPr>
          <p:nvPr>
            <p:ph idx="1"/>
          </p:nvPr>
        </p:nvSpPr>
        <p:spPr/>
        <p:txBody>
          <a:bodyPr/>
          <a:lstStyle/>
          <a:p>
            <a:pPr eaLnBrk="1" hangingPunct="1"/>
            <a:r>
              <a:rPr lang="en-GB" altLang="en-US" sz="2400">
                <a:latin typeface="Arial" panose="020B0604020202020204" pitchFamily="34" charset="0"/>
                <a:cs typeface="Arial" panose="020B0604020202020204" pitchFamily="34" charset="0"/>
              </a:rPr>
              <a:t>The type of design</a:t>
            </a:r>
          </a:p>
          <a:p>
            <a:pPr eaLnBrk="1" hangingPunct="1"/>
            <a:r>
              <a:rPr lang="en-GB" altLang="en-US" sz="2400">
                <a:latin typeface="Arial" panose="020B0604020202020204" pitchFamily="34" charset="0"/>
                <a:cs typeface="Arial" panose="020B0604020202020204" pitchFamily="34" charset="0"/>
              </a:rPr>
              <a:t>The number of sessions in each phase and module</a:t>
            </a:r>
          </a:p>
          <a:p>
            <a:pPr eaLnBrk="1" hangingPunct="1"/>
            <a:r>
              <a:rPr lang="en-GB" altLang="en-US" sz="2400">
                <a:latin typeface="Arial" panose="020B0604020202020204" pitchFamily="34" charset="0"/>
                <a:cs typeface="Arial" panose="020B0604020202020204" pitchFamily="34" charset="0"/>
              </a:rPr>
              <a:t>How the phases will be sequenced with the modules </a:t>
            </a:r>
          </a:p>
          <a:p>
            <a:pPr eaLnBrk="1" hangingPunct="1"/>
            <a:r>
              <a:rPr lang="en-GB" altLang="en-US" sz="2400">
                <a:latin typeface="Arial" panose="020B0604020202020204" pitchFamily="34" charset="0"/>
                <a:cs typeface="Arial" panose="020B0604020202020204" pitchFamily="34" charset="0"/>
              </a:rPr>
              <a:t>Frequency of the idiographic measures</a:t>
            </a:r>
          </a:p>
          <a:p>
            <a:pPr eaLnBrk="1" hangingPunct="1"/>
            <a:r>
              <a:rPr lang="en-GB" altLang="en-US" sz="2400">
                <a:latin typeface="Arial" panose="020B0604020202020204" pitchFamily="34" charset="0"/>
                <a:cs typeface="Arial" panose="020B0604020202020204" pitchFamily="34" charset="0"/>
              </a:rPr>
              <a:t>Frequency of the nomothetic and generalisation measures</a:t>
            </a:r>
          </a:p>
          <a:p>
            <a:pPr eaLnBrk="1" hangingPunct="1"/>
            <a:r>
              <a:rPr lang="en-GB" altLang="en-US" sz="2400">
                <a:latin typeface="Arial" panose="020B0604020202020204" pitchFamily="34" charset="0"/>
                <a:cs typeface="Arial" panose="020B0604020202020204" pitchFamily="34" charset="0"/>
              </a:rPr>
              <a:t>Frequency, duration, place and time of sessions</a:t>
            </a:r>
          </a:p>
          <a:p>
            <a:pPr eaLnBrk="1" hangingPunct="1"/>
            <a:r>
              <a:rPr lang="en-GB" altLang="en-US" sz="2400">
                <a:latin typeface="Arial" panose="020B0604020202020204" pitchFamily="34" charset="0"/>
                <a:cs typeface="Arial" panose="020B0604020202020204" pitchFamily="34" charset="0"/>
              </a:rPr>
              <a:t>Baseline fidelity (be able to describe in full detail)</a:t>
            </a:r>
          </a:p>
          <a:p>
            <a:pPr eaLnBrk="1" hangingPunct="1"/>
            <a:r>
              <a:rPr lang="en-GB" altLang="en-US" sz="2400">
                <a:latin typeface="Arial" panose="020B0604020202020204" pitchFamily="34" charset="0"/>
                <a:cs typeface="Arial" panose="020B0604020202020204" pitchFamily="34" charset="0"/>
              </a:rPr>
              <a:t>Treatment fidelity (how to keep everything the same bar starting treatment).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4BE4447C-A59E-9741-8CA7-54E10B45854F}"/>
              </a:ext>
            </a:extLst>
          </p:cNvPr>
          <p:cNvSpPr>
            <a:spLocks noGrp="1" noChangeArrowheads="1"/>
          </p:cNvSpPr>
          <p:nvPr>
            <p:ph type="title"/>
          </p:nvPr>
        </p:nvSpPr>
        <p:spPr/>
        <p:txBody>
          <a:bodyPr/>
          <a:lstStyle/>
          <a:p>
            <a:pPr algn="ctr" eaLnBrk="1" hangingPunct="1"/>
            <a:r>
              <a:rPr lang="en-GB" altLang="en-US" sz="3200" b="1">
                <a:latin typeface="Times" pitchFamily="2" charset="0"/>
                <a:ea typeface="ＭＳ Ｐゴシック" panose="020B0600070205080204" pitchFamily="34" charset="-128"/>
              </a:rPr>
              <a:t>STAGES TO SCED </a:t>
            </a:r>
          </a:p>
        </p:txBody>
      </p:sp>
      <p:sp>
        <p:nvSpPr>
          <p:cNvPr id="84995" name="Rectangle 3">
            <a:extLst>
              <a:ext uri="{FF2B5EF4-FFF2-40B4-BE49-F238E27FC236}">
                <a16:creationId xmlns:a16="http://schemas.microsoft.com/office/drawing/2014/main" id="{FC1C2A3D-43E4-644D-AB49-182967517F25}"/>
              </a:ext>
            </a:extLst>
          </p:cNvPr>
          <p:cNvSpPr>
            <a:spLocks noGrp="1" noChangeArrowheads="1"/>
          </p:cNvSpPr>
          <p:nvPr>
            <p:ph idx="1"/>
          </p:nvPr>
        </p:nvSpPr>
        <p:spPr>
          <a:xfrm>
            <a:off x="1127125" y="1752600"/>
            <a:ext cx="8855075" cy="4114800"/>
          </a:xfrm>
        </p:spPr>
        <p:txBody>
          <a:bodyPr rtlCol="0">
            <a:normAutofit lnSpcReduction="10000"/>
          </a:bodyPr>
          <a:lstStyle/>
          <a:p>
            <a:pPr marL="1295400" lvl="2" indent="-381000" eaLnBrk="1" fontAlgn="auto" hangingPunct="1">
              <a:spcAft>
                <a:spcPts val="0"/>
              </a:spcAft>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IDENTIFY QUESTION  AND HYPOTHESIS.</a:t>
            </a:r>
          </a:p>
          <a:p>
            <a:pPr marL="1295400" lvl="2" indent="-381000" eaLnBrk="1" fontAlgn="auto" hangingPunct="1">
              <a:spcAft>
                <a:spcPts val="0"/>
              </a:spcAft>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SELECT APPROPRIATE DESIGN AND MEASURES.</a:t>
            </a:r>
          </a:p>
          <a:p>
            <a:pPr marL="1295400" lvl="2" indent="-381000" eaLnBrk="1" fontAlgn="auto" hangingPunct="1">
              <a:spcAft>
                <a:spcPts val="0"/>
              </a:spcAft>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IDENTIFY MATERIALS  AND RESOURCES.</a:t>
            </a:r>
          </a:p>
          <a:p>
            <a:pPr marL="1295400" lvl="2" indent="-381000" eaLnBrk="1" fontAlgn="auto" hangingPunct="1">
              <a:spcAft>
                <a:spcPts val="0"/>
              </a:spcAft>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COLLECT DATA/  SUPERVISE  STUDY.</a:t>
            </a:r>
          </a:p>
          <a:p>
            <a:pPr marL="1295400" lvl="2" indent="-381000" eaLnBrk="1" fontAlgn="auto" hangingPunct="1">
              <a:spcAft>
                <a:spcPts val="0"/>
              </a:spcAft>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ANALYSIS.</a:t>
            </a:r>
          </a:p>
          <a:p>
            <a:pPr marL="1295400" lvl="2" indent="-381000" eaLnBrk="1" fontAlgn="auto" hangingPunct="1">
              <a:spcAft>
                <a:spcPts val="0"/>
              </a:spcAft>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INTERPRETATION.</a:t>
            </a:r>
          </a:p>
          <a:p>
            <a:pPr marL="1295400" lvl="2" indent="-381000" eaLnBrk="1" fontAlgn="auto" hangingPunct="1">
              <a:spcAft>
                <a:spcPts val="0"/>
              </a:spcAft>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COMMUNICATION.</a:t>
            </a:r>
          </a:p>
          <a:p>
            <a:pPr marL="0" indent="0" eaLnBrk="1" fontAlgn="auto" hangingPunct="1">
              <a:spcAft>
                <a:spcPts val="0"/>
              </a:spcAft>
              <a:buFont typeface="Arial" panose="020B0604020202020204" pitchFamily="34" charset="0"/>
              <a:buNone/>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	</a:t>
            </a:r>
          </a:p>
          <a:p>
            <a:pPr marL="0" indent="0" eaLnBrk="1" fontAlgn="auto" hangingPunct="1">
              <a:spcAft>
                <a:spcPts val="0"/>
              </a:spcAft>
              <a:buFont typeface="Arial" panose="020B0604020202020204" pitchFamily="34" charset="0"/>
              <a:buNone/>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These stages may need to be considered collectively and not in isolation.  For example. The level of </a:t>
            </a:r>
            <a:r>
              <a:rPr lang="en-GB" altLang="en-US" sz="2400" u="sng" dirty="0">
                <a:latin typeface="Arial" panose="020B0604020202020204" pitchFamily="34" charset="0"/>
                <a:ea typeface="ＭＳ Ｐゴシック" panose="020B0600070205080204" pitchFamily="34" charset="-128"/>
                <a:cs typeface="Arial" panose="020B0604020202020204" pitchFamily="34" charset="0"/>
              </a:rPr>
              <a:t>communication</a:t>
            </a:r>
            <a:r>
              <a:rPr lang="en-GB" altLang="en-US" sz="2400" dirty="0">
                <a:latin typeface="Arial" panose="020B0604020202020204" pitchFamily="34" charset="0"/>
                <a:ea typeface="ＭＳ Ｐゴシック" panose="020B0600070205080204" pitchFamily="34" charset="-128"/>
                <a:cs typeface="Arial" panose="020B0604020202020204" pitchFamily="34" charset="0"/>
              </a:rPr>
              <a:t> of findings may determine the level of </a:t>
            </a:r>
            <a:r>
              <a:rPr lang="en-GB" altLang="en-US" sz="2400" u="sng" dirty="0">
                <a:latin typeface="Arial" panose="020B0604020202020204" pitchFamily="34" charset="0"/>
                <a:ea typeface="ＭＳ Ｐゴシック" panose="020B0600070205080204" pitchFamily="34" charset="-128"/>
                <a:cs typeface="Arial" panose="020B0604020202020204" pitchFamily="34" charset="0"/>
              </a:rPr>
              <a:t>analysis</a:t>
            </a:r>
            <a:r>
              <a:rPr lang="en-GB" altLang="en-US" sz="2400" dirty="0">
                <a:latin typeface="Arial" panose="020B0604020202020204" pitchFamily="34" charset="0"/>
                <a:ea typeface="ＭＳ Ｐゴシック" panose="020B0600070205080204" pitchFamily="34" charset="-128"/>
                <a:cs typeface="Arial" panose="020B0604020202020204" pitchFamily="34" charset="0"/>
              </a:rPr>
              <a:t> adopted.</a:t>
            </a:r>
          </a:p>
          <a:p>
            <a:pPr marL="1295400" lvl="2" indent="-381000" eaLnBrk="1" fontAlgn="auto" hangingPunct="1">
              <a:spcAft>
                <a:spcPts val="0"/>
              </a:spcAft>
              <a:defRPr/>
            </a:pPr>
            <a:endParaRPr lang="en-GB" altLang="en-US" sz="1600" dirty="0">
              <a:latin typeface="Arial" panose="020B0604020202020204" pitchFamily="34" charset="0"/>
              <a:ea typeface="ＭＳ Ｐゴシック" panose="020B0600070205080204" pitchFamily="34" charset="-128"/>
              <a:cs typeface="Arial" panose="020B0604020202020204" pitchFamily="34" charset="0"/>
            </a:endParaRPr>
          </a:p>
          <a:p>
            <a:pPr marL="1295400" lvl="2" indent="-381000" eaLnBrk="1" fontAlgn="auto" hangingPunct="1">
              <a:spcAft>
                <a:spcPts val="0"/>
              </a:spcAft>
              <a:defRPr/>
            </a:pPr>
            <a:endParaRPr lang="en-GB" altLang="en-US" sz="1600" dirty="0">
              <a:latin typeface="Times" panose="02020603050405020304" pitchFamily="18" charset="0"/>
              <a:ea typeface="ＭＳ Ｐゴシック" panose="020B0600070205080204" pitchFamily="34" charset="-128"/>
            </a:endParaRPr>
          </a:p>
          <a:p>
            <a:pPr marL="533400" indent="-533400" eaLnBrk="1" fontAlgn="auto" hangingPunct="1">
              <a:spcAft>
                <a:spcPts val="0"/>
              </a:spcAft>
              <a:defRPr/>
            </a:pPr>
            <a:endParaRPr lang="en-GB" altLang="en-US" sz="2000" dirty="0">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 calcmode="lin" valueType="num">
                                      <p:cBhvr additive="base">
                                        <p:cTn id="7" dur="500" fill="hold"/>
                                        <p:tgtEl>
                                          <p:spTgt spid="849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499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4995">
                                            <p:txEl>
                                              <p:pRg st="1" end="1"/>
                                            </p:txEl>
                                          </p:spTgt>
                                        </p:tgtEl>
                                        <p:attrNameLst>
                                          <p:attrName>style.visibility</p:attrName>
                                        </p:attrNameLst>
                                      </p:cBhvr>
                                      <p:to>
                                        <p:strVal val="visible"/>
                                      </p:to>
                                    </p:set>
                                    <p:anim calcmode="lin" valueType="num">
                                      <p:cBhvr additive="base">
                                        <p:cTn id="11" dur="500" fill="hold"/>
                                        <p:tgtEl>
                                          <p:spTgt spid="8499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499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4995">
                                            <p:txEl>
                                              <p:pRg st="2" end="2"/>
                                            </p:txEl>
                                          </p:spTgt>
                                        </p:tgtEl>
                                        <p:attrNameLst>
                                          <p:attrName>style.visibility</p:attrName>
                                        </p:attrNameLst>
                                      </p:cBhvr>
                                      <p:to>
                                        <p:strVal val="visible"/>
                                      </p:to>
                                    </p:set>
                                    <p:anim calcmode="lin" valueType="num">
                                      <p:cBhvr additive="base">
                                        <p:cTn id="15" dur="500" fill="hold"/>
                                        <p:tgtEl>
                                          <p:spTgt spid="8499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8499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84995">
                                            <p:txEl>
                                              <p:pRg st="3" end="3"/>
                                            </p:txEl>
                                          </p:spTgt>
                                        </p:tgtEl>
                                        <p:attrNameLst>
                                          <p:attrName>style.visibility</p:attrName>
                                        </p:attrNameLst>
                                      </p:cBhvr>
                                      <p:to>
                                        <p:strVal val="visible"/>
                                      </p:to>
                                    </p:set>
                                    <p:anim calcmode="lin" valueType="num">
                                      <p:cBhvr additive="base">
                                        <p:cTn id="19" dur="500" fill="hold"/>
                                        <p:tgtEl>
                                          <p:spTgt spid="8499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499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84995">
                                            <p:txEl>
                                              <p:pRg st="4" end="4"/>
                                            </p:txEl>
                                          </p:spTgt>
                                        </p:tgtEl>
                                        <p:attrNameLst>
                                          <p:attrName>style.visibility</p:attrName>
                                        </p:attrNameLst>
                                      </p:cBhvr>
                                      <p:to>
                                        <p:strVal val="visible"/>
                                      </p:to>
                                    </p:set>
                                    <p:anim calcmode="lin" valueType="num">
                                      <p:cBhvr additive="base">
                                        <p:cTn id="23" dur="500" fill="hold"/>
                                        <p:tgtEl>
                                          <p:spTgt spid="84995">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84995">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84995">
                                            <p:txEl>
                                              <p:pRg st="5" end="5"/>
                                            </p:txEl>
                                          </p:spTgt>
                                        </p:tgtEl>
                                        <p:attrNameLst>
                                          <p:attrName>style.visibility</p:attrName>
                                        </p:attrNameLst>
                                      </p:cBhvr>
                                      <p:to>
                                        <p:strVal val="visible"/>
                                      </p:to>
                                    </p:set>
                                    <p:anim calcmode="lin" valueType="num">
                                      <p:cBhvr additive="base">
                                        <p:cTn id="27" dur="500" fill="hold"/>
                                        <p:tgtEl>
                                          <p:spTgt spid="84995">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84995">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4995">
                                            <p:txEl>
                                              <p:pRg st="6" end="6"/>
                                            </p:txEl>
                                          </p:spTgt>
                                        </p:tgtEl>
                                        <p:attrNameLst>
                                          <p:attrName>style.visibility</p:attrName>
                                        </p:attrNameLst>
                                      </p:cBhvr>
                                      <p:to>
                                        <p:strVal val="visible"/>
                                      </p:to>
                                    </p:set>
                                    <p:anim calcmode="lin" valueType="num">
                                      <p:cBhvr additive="base">
                                        <p:cTn id="31" dur="500" fill="hold"/>
                                        <p:tgtEl>
                                          <p:spTgt spid="84995">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499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4995">
                                            <p:txEl>
                                              <p:pRg st="7" end="7"/>
                                            </p:txEl>
                                          </p:spTgt>
                                        </p:tgtEl>
                                        <p:attrNameLst>
                                          <p:attrName>style.visibility</p:attrName>
                                        </p:attrNameLst>
                                      </p:cBhvr>
                                      <p:to>
                                        <p:strVal val="visible"/>
                                      </p:to>
                                    </p:set>
                                    <p:anim calcmode="lin" valueType="num">
                                      <p:cBhvr additive="base">
                                        <p:cTn id="37" dur="500" fill="hold"/>
                                        <p:tgtEl>
                                          <p:spTgt spid="84995">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499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4995">
                                            <p:txEl>
                                              <p:pRg st="8" end="8"/>
                                            </p:txEl>
                                          </p:spTgt>
                                        </p:tgtEl>
                                        <p:attrNameLst>
                                          <p:attrName>style.visibility</p:attrName>
                                        </p:attrNameLst>
                                      </p:cBhvr>
                                      <p:to>
                                        <p:strVal val="visible"/>
                                      </p:to>
                                    </p:set>
                                    <p:anim calcmode="lin" valueType="num">
                                      <p:cBhvr additive="base">
                                        <p:cTn id="43" dur="500" fill="hold"/>
                                        <p:tgtEl>
                                          <p:spTgt spid="84995">
                                            <p:txEl>
                                              <p:pRg st="8" end="8"/>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499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bldLvl="2"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7C66F9F1-9A8F-394C-9EC2-28D9BDF72880}"/>
              </a:ext>
            </a:extLst>
          </p:cNvPr>
          <p:cNvSpPr>
            <a:spLocks noGrp="1" noChangeArrowheads="1"/>
          </p:cNvSpPr>
          <p:nvPr>
            <p:ph type="title"/>
          </p:nvPr>
        </p:nvSpPr>
        <p:spPr>
          <a:xfrm>
            <a:off x="2209800" y="381000"/>
            <a:ext cx="7620000" cy="914400"/>
          </a:xfrm>
        </p:spPr>
        <p:txBody>
          <a:bodyPr rtlCol="0">
            <a:normAutofit fontScale="90000"/>
          </a:bodyPr>
          <a:lstStyle/>
          <a:p>
            <a:pPr algn="ctr" eaLnBrk="1" fontAlgn="auto" hangingPunct="1">
              <a:spcAft>
                <a:spcPts val="0"/>
              </a:spcAft>
              <a:defRPr/>
            </a:pPr>
            <a:r>
              <a:rPr lang="en-GB" altLang="en-US" sz="3200" b="1" dirty="0">
                <a:latin typeface="Times" panose="02020603050405020304" pitchFamily="18" charset="0"/>
                <a:ea typeface="ＭＳ Ｐゴシック" panose="020B0600070205080204" pitchFamily="34" charset="-128"/>
              </a:rPr>
              <a:t>IDENTIFY CLINICAL QUESTIONS </a:t>
            </a:r>
            <a:br>
              <a:rPr lang="en-GB" altLang="en-US" sz="3200" b="1" dirty="0">
                <a:latin typeface="Times" panose="02020603050405020304" pitchFamily="18" charset="0"/>
                <a:ea typeface="ＭＳ Ｐゴシック" panose="020B0600070205080204" pitchFamily="34" charset="-128"/>
              </a:rPr>
            </a:br>
            <a:r>
              <a:rPr lang="en-GB" altLang="en-US" sz="3200" b="1" dirty="0">
                <a:latin typeface="Times" panose="02020603050405020304" pitchFamily="18" charset="0"/>
                <a:ea typeface="ＭＳ Ｐゴシック" panose="020B0600070205080204" pitchFamily="34" charset="-128"/>
              </a:rPr>
              <a:t>AND HYPOTHESES</a:t>
            </a:r>
            <a:endParaRPr lang="en-GB" altLang="en-US" b="1" dirty="0">
              <a:latin typeface="Times" panose="02020603050405020304" pitchFamily="18" charset="0"/>
              <a:ea typeface="ＭＳ Ｐゴシック" panose="020B0600070205080204" pitchFamily="34" charset="-128"/>
            </a:endParaRPr>
          </a:p>
        </p:txBody>
      </p:sp>
      <p:sp>
        <p:nvSpPr>
          <p:cNvPr id="86019" name="Rectangle 3">
            <a:extLst>
              <a:ext uri="{FF2B5EF4-FFF2-40B4-BE49-F238E27FC236}">
                <a16:creationId xmlns:a16="http://schemas.microsoft.com/office/drawing/2014/main" id="{77528286-7AF5-F54B-8703-75F3C720FD6B}"/>
              </a:ext>
            </a:extLst>
          </p:cNvPr>
          <p:cNvSpPr>
            <a:spLocks noGrp="1" noChangeArrowheads="1"/>
          </p:cNvSpPr>
          <p:nvPr>
            <p:ph idx="1"/>
          </p:nvPr>
        </p:nvSpPr>
        <p:spPr>
          <a:xfrm>
            <a:off x="550863" y="1752600"/>
            <a:ext cx="10585450" cy="4114800"/>
          </a:xfrm>
        </p:spPr>
        <p:txBody>
          <a:bodyPr/>
          <a:lstStyle/>
          <a:p>
            <a:pPr lvl="1" algn="just"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Have you a clear UP formulation in place?</a:t>
            </a:r>
          </a:p>
          <a:p>
            <a:pPr lvl="1" algn="just"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Have you got the books!?  </a:t>
            </a:r>
          </a:p>
          <a:p>
            <a:pPr lvl="1" algn="just"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Is the treatment compatible with the therapy as described in the treatment manual?  </a:t>
            </a:r>
          </a:p>
          <a:p>
            <a:pPr lvl="1"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State the hypotheses clearly! </a:t>
            </a:r>
          </a:p>
          <a:p>
            <a:pPr lvl="1"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State any therapeutic predictions clearly! </a:t>
            </a:r>
          </a:p>
          <a:p>
            <a:pPr lvl="1" algn="just" eaLnBrk="1" hangingPunct="1">
              <a:buFont typeface="Wingdings" pitchFamily="2" charset="2"/>
              <a:buNone/>
            </a:pPr>
            <a:endParaRPr lang="en-GB" altLang="en-US">
              <a:latin typeface="Times" pitchFamily="2" charset="0"/>
              <a:ea typeface="ＭＳ Ｐゴシック" panose="020B0600070205080204" pitchFamily="34" charset="-128"/>
              <a:cs typeface="Arial" panose="020B0604020202020204" pitchFamily="34" charset="0"/>
            </a:endParaRPr>
          </a:p>
          <a:p>
            <a:pPr eaLnBrk="1" hangingPunct="1">
              <a:buFont typeface="Monotype Sorts" pitchFamily="2" charset="2"/>
              <a:buNone/>
            </a:pPr>
            <a:endParaRPr lang="en-GB" altLang="en-US" sz="1800">
              <a:latin typeface="Times" pitchFamily="2" charset="0"/>
              <a:ea typeface="ＭＳ Ｐゴシック" panose="020B0600070205080204" pitchFamily="34" charset="-128"/>
              <a:cs typeface="Arial" panose="020B0604020202020204" pitchFamily="34" charset="0"/>
            </a:endParaRPr>
          </a:p>
        </p:txBody>
      </p:sp>
      <p:sp>
        <p:nvSpPr>
          <p:cNvPr id="59395" name="Rectangle 4">
            <a:extLst>
              <a:ext uri="{FF2B5EF4-FFF2-40B4-BE49-F238E27FC236}">
                <a16:creationId xmlns:a16="http://schemas.microsoft.com/office/drawing/2014/main" id="{DF6459FE-2D86-5544-8B1E-A029EF774C17}"/>
              </a:ext>
            </a:extLst>
          </p:cNvPr>
          <p:cNvSpPr>
            <a:spLocks noChangeArrowheads="1"/>
          </p:cNvSpPr>
          <p:nvPr/>
        </p:nvSpPr>
        <p:spPr bwMode="auto">
          <a:xfrm>
            <a:off x="2003425" y="2281238"/>
            <a:ext cx="18415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7931725" indent="-37474525">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20000"/>
              </a:spcBef>
              <a:buClr>
                <a:schemeClr val="accent1"/>
              </a:buClr>
              <a:buSzPct val="75000"/>
              <a:buFont typeface="Monotype Sorts" pitchFamily="2" charset="2"/>
              <a:buNone/>
            </a:pPr>
            <a:endParaRPr lang="en-US" altLang="en-US" b="1">
              <a:latin typeface="Times" pitchFamily="2" charset="0"/>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anim calcmode="lin" valueType="num">
                                      <p:cBhvr additive="base">
                                        <p:cTn id="7" dur="500" fill="hold"/>
                                        <p:tgtEl>
                                          <p:spTgt spid="860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60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6019">
                                            <p:txEl>
                                              <p:pRg st="1" end="1"/>
                                            </p:txEl>
                                          </p:spTgt>
                                        </p:tgtEl>
                                        <p:attrNameLst>
                                          <p:attrName>style.visibility</p:attrName>
                                        </p:attrNameLst>
                                      </p:cBhvr>
                                      <p:to>
                                        <p:strVal val="visible"/>
                                      </p:to>
                                    </p:set>
                                    <p:anim calcmode="lin" valueType="num">
                                      <p:cBhvr additive="base">
                                        <p:cTn id="13" dur="500" fill="hold"/>
                                        <p:tgtEl>
                                          <p:spTgt spid="860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60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6019">
                                            <p:txEl>
                                              <p:pRg st="2" end="2"/>
                                            </p:txEl>
                                          </p:spTgt>
                                        </p:tgtEl>
                                        <p:attrNameLst>
                                          <p:attrName>style.visibility</p:attrName>
                                        </p:attrNameLst>
                                      </p:cBhvr>
                                      <p:to>
                                        <p:strVal val="visible"/>
                                      </p:to>
                                    </p:set>
                                    <p:anim calcmode="lin" valueType="num">
                                      <p:cBhvr additive="base">
                                        <p:cTn id="19" dur="500" fill="hold"/>
                                        <p:tgtEl>
                                          <p:spTgt spid="860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60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6019">
                                            <p:txEl>
                                              <p:pRg st="3" end="3"/>
                                            </p:txEl>
                                          </p:spTgt>
                                        </p:tgtEl>
                                        <p:attrNameLst>
                                          <p:attrName>style.visibility</p:attrName>
                                        </p:attrNameLst>
                                      </p:cBhvr>
                                      <p:to>
                                        <p:strVal val="visible"/>
                                      </p:to>
                                    </p:set>
                                    <p:anim calcmode="lin" valueType="num">
                                      <p:cBhvr additive="base">
                                        <p:cTn id="25" dur="500" fill="hold"/>
                                        <p:tgtEl>
                                          <p:spTgt spid="8601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60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6019">
                                            <p:txEl>
                                              <p:pRg st="4" end="4"/>
                                            </p:txEl>
                                          </p:spTgt>
                                        </p:tgtEl>
                                        <p:attrNameLst>
                                          <p:attrName>style.visibility</p:attrName>
                                        </p:attrNameLst>
                                      </p:cBhvr>
                                      <p:to>
                                        <p:strVal val="visible"/>
                                      </p:to>
                                    </p:set>
                                    <p:anim calcmode="lin" valueType="num">
                                      <p:cBhvr additive="base">
                                        <p:cTn id="31" dur="500" fill="hold"/>
                                        <p:tgtEl>
                                          <p:spTgt spid="8601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601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bldLvl="2"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BA054E6-A679-AB43-AC29-980B7E80EB01}"/>
              </a:ext>
            </a:extLst>
          </p:cNvPr>
          <p:cNvSpPr>
            <a:spLocks noGrp="1" noChangeArrowheads="1"/>
          </p:cNvSpPr>
          <p:nvPr>
            <p:ph type="title"/>
          </p:nvPr>
        </p:nvSpPr>
        <p:spPr>
          <a:xfrm>
            <a:off x="2286000" y="609600"/>
            <a:ext cx="7620000" cy="457200"/>
          </a:xfrm>
        </p:spPr>
        <p:txBody>
          <a:bodyPr rtlCol="0">
            <a:normAutofit fontScale="90000"/>
          </a:bodyPr>
          <a:lstStyle/>
          <a:p>
            <a:pPr algn="ctr" eaLnBrk="1" fontAlgn="auto" hangingPunct="1">
              <a:spcAft>
                <a:spcPts val="0"/>
              </a:spcAft>
              <a:defRPr/>
            </a:pPr>
            <a:r>
              <a:rPr lang="en-GB" altLang="en-US" sz="3200" b="1" dirty="0">
                <a:latin typeface="Times" panose="02020603050405020304" pitchFamily="18" charset="0"/>
                <a:ea typeface="ＭＳ Ｐゴシック" panose="020B0600070205080204" pitchFamily="34" charset="-128"/>
              </a:rPr>
              <a:t>IDENTIFY MEASURES	</a:t>
            </a:r>
            <a:endParaRPr lang="en-GB" altLang="en-US" sz="3600" b="1" dirty="0">
              <a:latin typeface="Times" panose="02020603050405020304" pitchFamily="18" charset="0"/>
              <a:ea typeface="ＭＳ Ｐゴシック" panose="020B0600070205080204" pitchFamily="34" charset="-128"/>
            </a:endParaRPr>
          </a:p>
        </p:txBody>
      </p:sp>
      <p:sp>
        <p:nvSpPr>
          <p:cNvPr id="87043" name="Rectangle 3">
            <a:extLst>
              <a:ext uri="{FF2B5EF4-FFF2-40B4-BE49-F238E27FC236}">
                <a16:creationId xmlns:a16="http://schemas.microsoft.com/office/drawing/2014/main" id="{CE850484-2A12-D547-BF91-69153A3F71B8}"/>
              </a:ext>
            </a:extLst>
          </p:cNvPr>
          <p:cNvSpPr>
            <a:spLocks noGrp="1" noChangeArrowheads="1"/>
          </p:cNvSpPr>
          <p:nvPr>
            <p:ph idx="1"/>
          </p:nvPr>
        </p:nvSpPr>
        <p:spPr>
          <a:xfrm>
            <a:off x="550863" y="1752600"/>
            <a:ext cx="10153650" cy="3763963"/>
          </a:xfrm>
        </p:spPr>
        <p:txBody>
          <a:bodyPr/>
          <a:lstStyle/>
          <a:p>
            <a:pPr lvl="1" algn="just"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What measures are required to assess therapeutic aims and goals?</a:t>
            </a:r>
          </a:p>
          <a:p>
            <a:pPr lvl="1" algn="just" eaLnBrk="1" hangingPunct="1"/>
            <a:endParaRPr lang="en-GB" altLang="en-US">
              <a:latin typeface="Arial" panose="020B0604020202020204" pitchFamily="34" charset="0"/>
              <a:ea typeface="ＭＳ Ｐゴシック" panose="020B0600070205080204" pitchFamily="34" charset="-128"/>
              <a:cs typeface="Arial" panose="020B0604020202020204" pitchFamily="34" charset="0"/>
            </a:endParaRPr>
          </a:p>
          <a:p>
            <a:pPr lvl="1"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Ensure measures are suitable for SCED. In practice this usually means observational measures such as time sampling and staff checklists on in-patient wards; daily diaries of symptoms, functioning, problem resolution; regular use of short psychometric questionnaires etc. </a:t>
            </a:r>
          </a:p>
          <a:p>
            <a:pPr lvl="1" eaLnBrk="1" hangingPunct="1"/>
            <a:endParaRPr lang="en-GB" altLang="en-US">
              <a:latin typeface="Arial" panose="020B0604020202020204" pitchFamily="34" charset="0"/>
              <a:ea typeface="ＭＳ Ｐゴシック" panose="020B0600070205080204" pitchFamily="34" charset="-128"/>
              <a:cs typeface="Arial" panose="020B0604020202020204" pitchFamily="34" charset="0"/>
            </a:endParaRPr>
          </a:p>
          <a:p>
            <a:pPr lvl="1"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Ensure rating scales are unambiguously worded and are anchored and well described.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 calcmode="lin" valueType="num">
                                      <p:cBhvr additive="base">
                                        <p:cTn id="7" dur="500" fill="hold"/>
                                        <p:tgtEl>
                                          <p:spTgt spid="870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70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7043">
                                            <p:txEl>
                                              <p:pRg st="2" end="2"/>
                                            </p:txEl>
                                          </p:spTgt>
                                        </p:tgtEl>
                                        <p:attrNameLst>
                                          <p:attrName>style.visibility</p:attrName>
                                        </p:attrNameLst>
                                      </p:cBhvr>
                                      <p:to>
                                        <p:strVal val="visible"/>
                                      </p:to>
                                    </p:set>
                                    <p:anim calcmode="lin" valueType="num">
                                      <p:cBhvr additive="base">
                                        <p:cTn id="13" dur="500" fill="hold"/>
                                        <p:tgtEl>
                                          <p:spTgt spid="8704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70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7043">
                                            <p:txEl>
                                              <p:pRg st="4" end="4"/>
                                            </p:txEl>
                                          </p:spTgt>
                                        </p:tgtEl>
                                        <p:attrNameLst>
                                          <p:attrName>style.visibility</p:attrName>
                                        </p:attrNameLst>
                                      </p:cBhvr>
                                      <p:to>
                                        <p:strVal val="visible"/>
                                      </p:to>
                                    </p:set>
                                    <p:anim calcmode="lin" valueType="num">
                                      <p:cBhvr additive="base">
                                        <p:cTn id="19" dur="500" fill="hold"/>
                                        <p:tgtEl>
                                          <p:spTgt spid="8704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704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bldLvl="2"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7000E2F-3152-2F48-8811-61402450A068}"/>
              </a:ext>
            </a:extLst>
          </p:cNvPr>
          <p:cNvSpPr>
            <a:spLocks noGrp="1" noChangeArrowheads="1"/>
          </p:cNvSpPr>
          <p:nvPr>
            <p:ph type="title"/>
          </p:nvPr>
        </p:nvSpPr>
        <p:spPr>
          <a:xfrm>
            <a:off x="2286000" y="609600"/>
            <a:ext cx="7620000" cy="457200"/>
          </a:xfrm>
        </p:spPr>
        <p:txBody>
          <a:bodyPr rtlCol="0">
            <a:normAutofit fontScale="90000"/>
          </a:bodyPr>
          <a:lstStyle/>
          <a:p>
            <a:pPr algn="ctr" eaLnBrk="1" fontAlgn="auto" hangingPunct="1">
              <a:spcAft>
                <a:spcPts val="0"/>
              </a:spcAft>
              <a:defRPr/>
            </a:pPr>
            <a:r>
              <a:rPr lang="en-GB" altLang="en-US" sz="3200" b="1" dirty="0">
                <a:latin typeface="Times" panose="02020603050405020304" pitchFamily="18" charset="0"/>
                <a:ea typeface="ＭＳ Ｐゴシック" panose="020B0600070205080204" pitchFamily="34" charset="-128"/>
              </a:rPr>
              <a:t>IDENTIFY MEASURES	</a:t>
            </a:r>
            <a:endParaRPr lang="en-GB" altLang="en-US" sz="3600" b="1" dirty="0">
              <a:latin typeface="Times" panose="02020603050405020304" pitchFamily="18" charset="0"/>
              <a:ea typeface="ＭＳ Ｐゴシック" panose="020B0600070205080204" pitchFamily="34" charset="-128"/>
            </a:endParaRPr>
          </a:p>
        </p:txBody>
      </p:sp>
      <p:sp>
        <p:nvSpPr>
          <p:cNvPr id="87043" name="Rectangle 3">
            <a:extLst>
              <a:ext uri="{FF2B5EF4-FFF2-40B4-BE49-F238E27FC236}">
                <a16:creationId xmlns:a16="http://schemas.microsoft.com/office/drawing/2014/main" id="{3EBCC762-3B99-4942-863E-0C690969D2A4}"/>
              </a:ext>
            </a:extLst>
          </p:cNvPr>
          <p:cNvSpPr>
            <a:spLocks noGrp="1" noChangeArrowheads="1"/>
          </p:cNvSpPr>
          <p:nvPr>
            <p:ph idx="1"/>
          </p:nvPr>
        </p:nvSpPr>
        <p:spPr>
          <a:xfrm>
            <a:off x="550863" y="1752600"/>
            <a:ext cx="10514012" cy="4114800"/>
          </a:xfrm>
        </p:spPr>
        <p:txBody>
          <a:bodyPr rtlCol="0">
            <a:normAutofit lnSpcReduction="10000"/>
          </a:bodyPr>
          <a:lstStyle/>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Ensure that diaries are well laid out and well presented. Scraps of paper do not value people and are seldom completed!</a:t>
            </a:r>
          </a:p>
          <a:p>
            <a:pPr lvl="1" eaLnBrk="1" fontAlgn="auto" hangingPunct="1">
              <a:spcAft>
                <a:spcPts val="0"/>
              </a:spcAft>
              <a:defRPr/>
            </a:pPr>
            <a:endParaRPr lang="en-GB" altLang="en-US" dirty="0">
              <a:latin typeface="Arial" panose="020B0604020202020204" pitchFamily="34" charset="0"/>
              <a:ea typeface="ＭＳ Ｐゴシック" panose="020B0600070205080204" pitchFamily="34" charset="-128"/>
              <a:cs typeface="Arial" panose="020B0604020202020204" pitchFamily="34" charset="0"/>
            </a:endParaRP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Try to use a page a day to record ratings - avoid weekly sheets.</a:t>
            </a:r>
          </a:p>
          <a:p>
            <a:pPr lvl="1" eaLnBrk="1" fontAlgn="auto" hangingPunct="1">
              <a:spcAft>
                <a:spcPts val="0"/>
              </a:spcAft>
              <a:defRPr/>
            </a:pPr>
            <a:endParaRPr lang="en-GB" altLang="en-US" dirty="0">
              <a:latin typeface="Arial" panose="020B0604020202020204" pitchFamily="34" charset="0"/>
              <a:ea typeface="ＭＳ Ｐゴシック" panose="020B0600070205080204" pitchFamily="34" charset="-128"/>
              <a:cs typeface="Arial" panose="020B0604020202020204" pitchFamily="34" charset="0"/>
            </a:endParaRP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Consider using a combination of measures targeted at both </a:t>
            </a:r>
            <a:r>
              <a:rPr lang="en-GB" altLang="en-US" i="1" dirty="0">
                <a:latin typeface="Arial" panose="020B0604020202020204" pitchFamily="34" charset="0"/>
                <a:ea typeface="ＭＳ Ｐゴシック" panose="020B0600070205080204" pitchFamily="34" charset="-128"/>
                <a:cs typeface="Arial" panose="020B0604020202020204" pitchFamily="34" charset="0"/>
              </a:rPr>
              <a:t>symptoms</a:t>
            </a:r>
            <a:r>
              <a:rPr lang="en-GB" altLang="en-US" dirty="0">
                <a:latin typeface="Arial" panose="020B0604020202020204" pitchFamily="34" charset="0"/>
                <a:ea typeface="ＭＳ Ｐゴシック" panose="020B0600070205080204" pitchFamily="34" charset="-128"/>
                <a:cs typeface="Arial" panose="020B0604020202020204" pitchFamily="34" charset="0"/>
              </a:rPr>
              <a:t> and </a:t>
            </a:r>
            <a:r>
              <a:rPr lang="en-GB" altLang="en-US" i="1" dirty="0">
                <a:latin typeface="Arial" panose="020B0604020202020204" pitchFamily="34" charset="0"/>
                <a:ea typeface="ＭＳ Ｐゴシック" panose="020B0600070205080204" pitchFamily="34" charset="-128"/>
                <a:cs typeface="Arial" panose="020B0604020202020204" pitchFamily="34" charset="0"/>
              </a:rPr>
              <a:t>functioning</a:t>
            </a:r>
            <a:r>
              <a:rPr lang="en-GB" altLang="en-US" dirty="0">
                <a:latin typeface="Arial" panose="020B0604020202020204" pitchFamily="34" charset="0"/>
                <a:ea typeface="ＭＳ Ｐゴシック" panose="020B0600070205080204" pitchFamily="34" charset="-128"/>
                <a:cs typeface="Arial" panose="020B0604020202020204" pitchFamily="34" charset="0"/>
              </a:rPr>
              <a:t>. </a:t>
            </a:r>
          </a:p>
          <a:p>
            <a:pPr lvl="1" eaLnBrk="1" fontAlgn="auto" hangingPunct="1">
              <a:spcAft>
                <a:spcPts val="0"/>
              </a:spcAft>
              <a:defRPr/>
            </a:pPr>
            <a:endParaRPr lang="en-GB" altLang="en-US" dirty="0">
              <a:latin typeface="Arial" panose="020B0604020202020204" pitchFamily="34" charset="0"/>
              <a:ea typeface="ＭＳ Ｐゴシック" panose="020B0600070205080204" pitchFamily="34" charset="-128"/>
              <a:cs typeface="Arial" panose="020B0604020202020204" pitchFamily="34" charset="0"/>
            </a:endParaRP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Consider several sources of measurements: client and partner/carer, child and parent, </a:t>
            </a:r>
          </a:p>
          <a:p>
            <a:pPr lvl="1" eaLnBrk="1" fontAlgn="auto" hangingPunct="1">
              <a:spcAft>
                <a:spcPts val="0"/>
              </a:spcAft>
              <a:defRPr/>
            </a:pPr>
            <a:endParaRPr lang="en-GB" altLang="en-US" dirty="0">
              <a:latin typeface="Arial" panose="020B0604020202020204" pitchFamily="34" charset="0"/>
              <a:ea typeface="ＭＳ Ｐゴシック" panose="020B0600070205080204" pitchFamily="34" charset="-128"/>
              <a:cs typeface="Arial" panose="020B0604020202020204" pitchFamily="34" charset="0"/>
            </a:endParaRP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Consider adding a follow ups phase; A/B-FU design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 calcmode="lin" valueType="num">
                                      <p:cBhvr additive="base">
                                        <p:cTn id="7" dur="500" fill="hold"/>
                                        <p:tgtEl>
                                          <p:spTgt spid="870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70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7043">
                                            <p:txEl>
                                              <p:pRg st="2" end="2"/>
                                            </p:txEl>
                                          </p:spTgt>
                                        </p:tgtEl>
                                        <p:attrNameLst>
                                          <p:attrName>style.visibility</p:attrName>
                                        </p:attrNameLst>
                                      </p:cBhvr>
                                      <p:to>
                                        <p:strVal val="visible"/>
                                      </p:to>
                                    </p:set>
                                    <p:anim calcmode="lin" valueType="num">
                                      <p:cBhvr additive="base">
                                        <p:cTn id="13" dur="500" fill="hold"/>
                                        <p:tgtEl>
                                          <p:spTgt spid="8704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70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7043">
                                            <p:txEl>
                                              <p:pRg st="4" end="4"/>
                                            </p:txEl>
                                          </p:spTgt>
                                        </p:tgtEl>
                                        <p:attrNameLst>
                                          <p:attrName>style.visibility</p:attrName>
                                        </p:attrNameLst>
                                      </p:cBhvr>
                                      <p:to>
                                        <p:strVal val="visible"/>
                                      </p:to>
                                    </p:set>
                                    <p:anim calcmode="lin" valueType="num">
                                      <p:cBhvr additive="base">
                                        <p:cTn id="19" dur="500" fill="hold"/>
                                        <p:tgtEl>
                                          <p:spTgt spid="8704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704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7043">
                                            <p:txEl>
                                              <p:pRg st="6" end="6"/>
                                            </p:txEl>
                                          </p:spTgt>
                                        </p:tgtEl>
                                        <p:attrNameLst>
                                          <p:attrName>style.visibility</p:attrName>
                                        </p:attrNameLst>
                                      </p:cBhvr>
                                      <p:to>
                                        <p:strVal val="visible"/>
                                      </p:to>
                                    </p:set>
                                    <p:anim calcmode="lin" valueType="num">
                                      <p:cBhvr additive="base">
                                        <p:cTn id="25" dur="500" fill="hold"/>
                                        <p:tgtEl>
                                          <p:spTgt spid="87043">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704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7043">
                                            <p:txEl>
                                              <p:pRg st="8" end="8"/>
                                            </p:txEl>
                                          </p:spTgt>
                                        </p:tgtEl>
                                        <p:attrNameLst>
                                          <p:attrName>style.visibility</p:attrName>
                                        </p:attrNameLst>
                                      </p:cBhvr>
                                      <p:to>
                                        <p:strVal val="visible"/>
                                      </p:to>
                                    </p:set>
                                    <p:anim calcmode="lin" valueType="num">
                                      <p:cBhvr additive="base">
                                        <p:cTn id="31" dur="500" fill="hold"/>
                                        <p:tgtEl>
                                          <p:spTgt spid="87043">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704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bldLvl="2"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449EED1F-2F79-164A-80C3-78D0C4C86461}"/>
              </a:ext>
            </a:extLst>
          </p:cNvPr>
          <p:cNvSpPr>
            <a:spLocks noGrp="1" noChangeArrowheads="1"/>
          </p:cNvSpPr>
          <p:nvPr>
            <p:ph type="title"/>
          </p:nvPr>
        </p:nvSpPr>
        <p:spPr>
          <a:xfrm>
            <a:off x="2209800" y="381000"/>
            <a:ext cx="7772400" cy="685800"/>
          </a:xfrm>
        </p:spPr>
        <p:txBody>
          <a:bodyPr/>
          <a:lstStyle/>
          <a:p>
            <a:pPr algn="ctr" eaLnBrk="1" hangingPunct="1"/>
            <a:r>
              <a:rPr lang="en-GB" altLang="en-US" sz="3200" b="1">
                <a:latin typeface="Times" pitchFamily="2" charset="0"/>
                <a:ea typeface="ＭＳ Ｐゴシック" panose="020B0600070205080204" pitchFamily="34" charset="-128"/>
              </a:rPr>
              <a:t>MATERIALS AND RESOURCES</a:t>
            </a:r>
            <a:endParaRPr lang="en-GB" altLang="en-US" sz="3600" b="1">
              <a:latin typeface="Times" pitchFamily="2" charset="0"/>
              <a:ea typeface="ＭＳ Ｐゴシック" panose="020B0600070205080204" pitchFamily="34" charset="-128"/>
            </a:endParaRPr>
          </a:p>
        </p:txBody>
      </p:sp>
      <p:sp>
        <p:nvSpPr>
          <p:cNvPr id="62466" name="Rectangle 3">
            <a:extLst>
              <a:ext uri="{FF2B5EF4-FFF2-40B4-BE49-F238E27FC236}">
                <a16:creationId xmlns:a16="http://schemas.microsoft.com/office/drawing/2014/main" id="{D244BC87-B633-564C-A353-A82CEAD821C2}"/>
              </a:ext>
            </a:extLst>
          </p:cNvPr>
          <p:cNvSpPr>
            <a:spLocks noGrp="1" noChangeArrowheads="1"/>
          </p:cNvSpPr>
          <p:nvPr>
            <p:ph idx="1"/>
          </p:nvPr>
        </p:nvSpPr>
        <p:spPr>
          <a:xfrm>
            <a:off x="839788" y="1752600"/>
            <a:ext cx="10225087" cy="4114800"/>
          </a:xfrm>
        </p:spPr>
        <p:txBody>
          <a:bodyPr/>
          <a:lstStyle/>
          <a:p>
            <a:pPr lvl="1"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Ensure measures are acceptable/appropriate for client, or staff or carer or partner.</a:t>
            </a:r>
          </a:p>
          <a:p>
            <a:pPr lvl="1" eaLnBrk="1" hangingPunct="1"/>
            <a:endParaRPr lang="en-GB" altLang="en-US">
              <a:latin typeface="Arial" panose="020B0604020202020204" pitchFamily="34" charset="0"/>
              <a:ea typeface="ＭＳ Ｐゴシック" panose="020B0600070205080204" pitchFamily="34" charset="-128"/>
              <a:cs typeface="Arial" panose="020B0604020202020204" pitchFamily="34" charset="0"/>
            </a:endParaRPr>
          </a:p>
          <a:p>
            <a:pPr lvl="1"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Plan for study to fit into clinical practice: baseline collected across sessions 1-2, intervention starts session 3, 16 sessions of therapy contracted, follow ups at 6 weeks and 6 months?</a:t>
            </a:r>
          </a:p>
          <a:p>
            <a:pPr lvl="1" eaLnBrk="1" hangingPunct="1"/>
            <a:endParaRPr lang="en-GB" altLang="en-US">
              <a:latin typeface="Arial" panose="020B0604020202020204" pitchFamily="34" charset="0"/>
              <a:ea typeface="ＭＳ Ｐゴシック" panose="020B0600070205080204" pitchFamily="34" charset="-128"/>
              <a:cs typeface="Arial" panose="020B0604020202020204" pitchFamily="34" charset="0"/>
            </a:endParaRPr>
          </a:p>
          <a:p>
            <a:pPr lvl="1"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Ensure adequate resources - staff properly briefed, supervisor aware of coursework (especially to them), new staff on wards are briefed.</a:t>
            </a:r>
          </a:p>
          <a:p>
            <a:pPr marL="0" indent="0" eaLnBrk="1" hangingPunct="1">
              <a:buFont typeface="Arial" panose="020B0604020202020204" pitchFamily="34" charset="0"/>
              <a:buNone/>
            </a:pPr>
            <a:endParaRPr lang="en-GB" altLang="en-US" sz="2400">
              <a:ea typeface="ＭＳ Ｐゴシック" panose="020B0600070205080204" pitchFamily="34" charset="-128"/>
              <a:cs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7164BCD8-C574-EA4E-8E22-064BF8EEB09D}"/>
              </a:ext>
            </a:extLst>
          </p:cNvPr>
          <p:cNvSpPr>
            <a:spLocks noGrp="1" noChangeArrowheads="1"/>
          </p:cNvSpPr>
          <p:nvPr>
            <p:ph type="title"/>
          </p:nvPr>
        </p:nvSpPr>
        <p:spPr>
          <a:xfrm>
            <a:off x="2209800" y="381000"/>
            <a:ext cx="7772400" cy="685800"/>
          </a:xfrm>
        </p:spPr>
        <p:txBody>
          <a:bodyPr/>
          <a:lstStyle/>
          <a:p>
            <a:pPr algn="ctr" eaLnBrk="1" hangingPunct="1"/>
            <a:r>
              <a:rPr lang="en-GB" altLang="en-US" sz="3200" b="1">
                <a:latin typeface="Times" pitchFamily="2" charset="0"/>
                <a:ea typeface="ＭＳ Ｐゴシック" panose="020B0600070205080204" pitchFamily="34" charset="-128"/>
              </a:rPr>
              <a:t>MATERIALS AND RESOURCES</a:t>
            </a:r>
            <a:endParaRPr lang="en-GB" altLang="en-US" sz="3600" b="1">
              <a:latin typeface="Times" pitchFamily="2" charset="0"/>
              <a:ea typeface="ＭＳ Ｐゴシック" panose="020B0600070205080204" pitchFamily="34" charset="-128"/>
            </a:endParaRPr>
          </a:p>
        </p:txBody>
      </p:sp>
      <p:sp>
        <p:nvSpPr>
          <p:cNvPr id="54275" name="Rectangle 3">
            <a:extLst>
              <a:ext uri="{FF2B5EF4-FFF2-40B4-BE49-F238E27FC236}">
                <a16:creationId xmlns:a16="http://schemas.microsoft.com/office/drawing/2014/main" id="{D7CC7F4A-59ED-7F43-B44A-D24DEB698B26}"/>
              </a:ext>
            </a:extLst>
          </p:cNvPr>
          <p:cNvSpPr>
            <a:spLocks noGrp="1" noChangeArrowheads="1"/>
          </p:cNvSpPr>
          <p:nvPr>
            <p:ph idx="1"/>
          </p:nvPr>
        </p:nvSpPr>
        <p:spPr>
          <a:xfrm>
            <a:off x="479425" y="1752600"/>
            <a:ext cx="10801350" cy="4114800"/>
          </a:xfrm>
        </p:spPr>
        <p:txBody>
          <a:bodyPr rtlCol="0">
            <a:normAutofit fontScale="92500"/>
          </a:bodyPr>
          <a:lstStyle/>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If staff are collecting the data do they understand the design rationale and do they need any training?</a:t>
            </a:r>
          </a:p>
          <a:p>
            <a:pPr lvl="1" eaLnBrk="1" fontAlgn="auto" hangingPunct="1">
              <a:spcAft>
                <a:spcPts val="0"/>
              </a:spcAft>
              <a:defRPr/>
            </a:pPr>
            <a:endParaRPr lang="en-GB" altLang="en-US" dirty="0">
              <a:latin typeface="Arial" panose="020B0604020202020204" pitchFamily="34" charset="0"/>
              <a:ea typeface="ＭＳ Ｐゴシック" panose="020B0600070205080204" pitchFamily="34" charset="-128"/>
              <a:cs typeface="Arial" panose="020B0604020202020204" pitchFamily="34" charset="0"/>
            </a:endParaRP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Data is being recorded and stored reliably (i.e. it is being written down in a retrievable manner, it is not missing and is confidential).  </a:t>
            </a:r>
          </a:p>
          <a:p>
            <a:pPr lvl="1" eaLnBrk="1" fontAlgn="auto" hangingPunct="1">
              <a:spcAft>
                <a:spcPts val="0"/>
              </a:spcAft>
              <a:defRPr/>
            </a:pPr>
            <a:endParaRPr lang="en-GB" altLang="en-US" dirty="0">
              <a:latin typeface="Arial" panose="020B0604020202020204" pitchFamily="34" charset="0"/>
              <a:ea typeface="ＭＳ Ｐゴシック" panose="020B0600070205080204" pitchFamily="34" charset="-128"/>
              <a:cs typeface="Arial" panose="020B0604020202020204" pitchFamily="34" charset="0"/>
            </a:endParaRP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If appropriate, staff should receive ongoing feedback about progress of the case (i.e. regular review meetings) and this be reported in the method.</a:t>
            </a:r>
          </a:p>
          <a:p>
            <a:pPr lvl="1" eaLnBrk="1" fontAlgn="auto" hangingPunct="1">
              <a:spcAft>
                <a:spcPts val="0"/>
              </a:spcAft>
              <a:defRPr/>
            </a:pPr>
            <a:endParaRPr lang="en-GB" altLang="en-US" dirty="0">
              <a:latin typeface="Arial" panose="020B0604020202020204" pitchFamily="34" charset="0"/>
              <a:ea typeface="ＭＳ Ｐゴシック" panose="020B0600070205080204" pitchFamily="34" charset="-128"/>
              <a:cs typeface="Arial" panose="020B0604020202020204" pitchFamily="34" charset="0"/>
            </a:endParaRP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What are the consequences of diverting resources to this project in relation to other ongoing clinical work? Is it feasible in the setting your working in?</a:t>
            </a:r>
          </a:p>
          <a:p>
            <a:pPr eaLnBrk="1" fontAlgn="auto" hangingPunct="1">
              <a:spcAft>
                <a:spcPts val="0"/>
              </a:spcAft>
              <a:defRPr/>
            </a:pPr>
            <a:endParaRPr lang="en-GB" altLang="en-US" sz="2400" dirty="0">
              <a:ea typeface="ＭＳ Ｐゴシック" panose="020B0600070205080204" pitchFamily="34" charset="-128"/>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F5FBF968-1DAA-594B-81AC-FC4D47DBFFA9}"/>
              </a:ext>
            </a:extLst>
          </p:cNvPr>
          <p:cNvSpPr>
            <a:spLocks noGrp="1" noChangeArrowheads="1"/>
          </p:cNvSpPr>
          <p:nvPr>
            <p:ph type="title"/>
          </p:nvPr>
        </p:nvSpPr>
        <p:spPr>
          <a:xfrm>
            <a:off x="2133600" y="381000"/>
            <a:ext cx="7696200" cy="609600"/>
          </a:xfrm>
        </p:spPr>
        <p:txBody>
          <a:bodyPr/>
          <a:lstStyle/>
          <a:p>
            <a:pPr algn="ctr" eaLnBrk="1" hangingPunct="1"/>
            <a:r>
              <a:rPr lang="en-GB" altLang="en-US" sz="3200" b="1">
                <a:latin typeface="Times" pitchFamily="2" charset="0"/>
                <a:ea typeface="ＭＳ Ｐゴシック" panose="020B0600070205080204" pitchFamily="34" charset="-128"/>
              </a:rPr>
              <a:t>INTERPRETATION	</a:t>
            </a:r>
            <a:endParaRPr lang="en-GB" altLang="en-US" sz="3600">
              <a:latin typeface="Times" pitchFamily="2" charset="0"/>
              <a:ea typeface="ＭＳ Ｐゴシック" panose="020B0600070205080204" pitchFamily="34" charset="-128"/>
            </a:endParaRPr>
          </a:p>
        </p:txBody>
      </p:sp>
      <p:sp>
        <p:nvSpPr>
          <p:cNvPr id="101379" name="Rectangle 3">
            <a:extLst>
              <a:ext uri="{FF2B5EF4-FFF2-40B4-BE49-F238E27FC236}">
                <a16:creationId xmlns:a16="http://schemas.microsoft.com/office/drawing/2014/main" id="{E2F03E60-95BC-2740-AE83-629E9977902C}"/>
              </a:ext>
            </a:extLst>
          </p:cNvPr>
          <p:cNvSpPr>
            <a:spLocks noGrp="1" noChangeArrowheads="1"/>
          </p:cNvSpPr>
          <p:nvPr>
            <p:ph idx="1"/>
          </p:nvPr>
        </p:nvSpPr>
        <p:spPr>
          <a:xfrm>
            <a:off x="695325" y="1628775"/>
            <a:ext cx="10514013" cy="4467225"/>
          </a:xfrm>
        </p:spPr>
        <p:txBody>
          <a:bodyPr/>
          <a:lstStyle/>
          <a:p>
            <a:pPr lvl="1" algn="just"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What are the main changes or effects?</a:t>
            </a:r>
          </a:p>
          <a:p>
            <a:pPr lvl="1" algn="just"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How do they correspond to predictions?</a:t>
            </a:r>
          </a:p>
          <a:p>
            <a:pPr lvl="1" algn="just"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Are they valid given the design?</a:t>
            </a:r>
          </a:p>
          <a:p>
            <a:pPr lvl="1" algn="just"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What alternative explanations (i.e. threats to validity) are there?</a:t>
            </a:r>
          </a:p>
          <a:p>
            <a:pPr lvl="1" algn="just"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Are the effects reliable or clinical significant? Are they noticeable to therapist, client or others?</a:t>
            </a:r>
          </a:p>
          <a:p>
            <a:pPr lvl="1" algn="just"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Are they generalizable or clinically replicable?</a:t>
            </a:r>
          </a:p>
          <a:p>
            <a:pPr lvl="1" algn="just" eaLnBrk="1" hangingPunct="1"/>
            <a:r>
              <a:rPr lang="en-GB" altLang="en-US">
                <a:latin typeface="Arial" panose="020B0604020202020204" pitchFamily="34" charset="0"/>
                <a:ea typeface="ＭＳ Ｐゴシック" panose="020B0600070205080204" pitchFamily="34" charset="-128"/>
                <a:cs typeface="Arial" panose="020B0604020202020204" pitchFamily="34" charset="0"/>
              </a:rPr>
              <a:t>If effects are clinically nonsignificant - what explanations exist?</a:t>
            </a:r>
          </a:p>
          <a:p>
            <a:pPr lvl="2" algn="just" eaLnBrk="1" hangingPunct="1"/>
            <a:endParaRPr lang="en-GB" altLang="en-US" sz="1600" b="1">
              <a:latin typeface="Times" pitchFamily="2" charset="0"/>
              <a:ea typeface="ＭＳ Ｐゴシック" panose="020B0600070205080204" pitchFamily="34" charset="-128"/>
              <a:cs typeface="Arial" panose="020B0604020202020204" pitchFamily="34" charset="0"/>
            </a:endParaRPr>
          </a:p>
          <a:p>
            <a:pPr eaLnBrk="1" hangingPunct="1"/>
            <a:endParaRPr lang="en-GB" altLang="en-US" sz="1800">
              <a:ea typeface="ＭＳ Ｐゴシック" panose="020B0600070205080204" pitchFamily="34"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anim calcmode="lin" valueType="num">
                                      <p:cBhvr additive="base">
                                        <p:cTn id="7" dur="500" fill="hold"/>
                                        <p:tgtEl>
                                          <p:spTgt spid="1013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13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1379">
                                            <p:txEl>
                                              <p:pRg st="1" end="1"/>
                                            </p:txEl>
                                          </p:spTgt>
                                        </p:tgtEl>
                                        <p:attrNameLst>
                                          <p:attrName>style.visibility</p:attrName>
                                        </p:attrNameLst>
                                      </p:cBhvr>
                                      <p:to>
                                        <p:strVal val="visible"/>
                                      </p:to>
                                    </p:set>
                                    <p:anim calcmode="lin" valueType="num">
                                      <p:cBhvr additive="base">
                                        <p:cTn id="13" dur="500" fill="hold"/>
                                        <p:tgtEl>
                                          <p:spTgt spid="1013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13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1379">
                                            <p:txEl>
                                              <p:pRg st="2" end="2"/>
                                            </p:txEl>
                                          </p:spTgt>
                                        </p:tgtEl>
                                        <p:attrNameLst>
                                          <p:attrName>style.visibility</p:attrName>
                                        </p:attrNameLst>
                                      </p:cBhvr>
                                      <p:to>
                                        <p:strVal val="visible"/>
                                      </p:to>
                                    </p:set>
                                    <p:anim calcmode="lin" valueType="num">
                                      <p:cBhvr additive="base">
                                        <p:cTn id="19" dur="500" fill="hold"/>
                                        <p:tgtEl>
                                          <p:spTgt spid="10137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13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1379">
                                            <p:txEl>
                                              <p:pRg st="3" end="3"/>
                                            </p:txEl>
                                          </p:spTgt>
                                        </p:tgtEl>
                                        <p:attrNameLst>
                                          <p:attrName>style.visibility</p:attrName>
                                        </p:attrNameLst>
                                      </p:cBhvr>
                                      <p:to>
                                        <p:strVal val="visible"/>
                                      </p:to>
                                    </p:set>
                                    <p:anim calcmode="lin" valueType="num">
                                      <p:cBhvr additive="base">
                                        <p:cTn id="25" dur="500" fill="hold"/>
                                        <p:tgtEl>
                                          <p:spTgt spid="10137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137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1379">
                                            <p:txEl>
                                              <p:pRg st="4" end="4"/>
                                            </p:txEl>
                                          </p:spTgt>
                                        </p:tgtEl>
                                        <p:attrNameLst>
                                          <p:attrName>style.visibility</p:attrName>
                                        </p:attrNameLst>
                                      </p:cBhvr>
                                      <p:to>
                                        <p:strVal val="visible"/>
                                      </p:to>
                                    </p:set>
                                    <p:anim calcmode="lin" valueType="num">
                                      <p:cBhvr additive="base">
                                        <p:cTn id="31" dur="500" fill="hold"/>
                                        <p:tgtEl>
                                          <p:spTgt spid="10137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137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1379">
                                            <p:txEl>
                                              <p:pRg st="5" end="5"/>
                                            </p:txEl>
                                          </p:spTgt>
                                        </p:tgtEl>
                                        <p:attrNameLst>
                                          <p:attrName>style.visibility</p:attrName>
                                        </p:attrNameLst>
                                      </p:cBhvr>
                                      <p:to>
                                        <p:strVal val="visible"/>
                                      </p:to>
                                    </p:set>
                                    <p:anim calcmode="lin" valueType="num">
                                      <p:cBhvr additive="base">
                                        <p:cTn id="37" dur="500" fill="hold"/>
                                        <p:tgtEl>
                                          <p:spTgt spid="10137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137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1379">
                                            <p:txEl>
                                              <p:pRg st="6" end="6"/>
                                            </p:txEl>
                                          </p:spTgt>
                                        </p:tgtEl>
                                        <p:attrNameLst>
                                          <p:attrName>style.visibility</p:attrName>
                                        </p:attrNameLst>
                                      </p:cBhvr>
                                      <p:to>
                                        <p:strVal val="visible"/>
                                      </p:to>
                                    </p:set>
                                    <p:anim calcmode="lin" valueType="num">
                                      <p:cBhvr additive="base">
                                        <p:cTn id="43" dur="500" fill="hold"/>
                                        <p:tgtEl>
                                          <p:spTgt spid="10137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01379">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bldLvl="2"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3BF41AEC-6B11-AC45-BCFE-76C43A4BD223}"/>
              </a:ext>
            </a:extLst>
          </p:cNvPr>
          <p:cNvSpPr>
            <a:spLocks noGrp="1" noChangeArrowheads="1"/>
          </p:cNvSpPr>
          <p:nvPr>
            <p:ph type="title"/>
          </p:nvPr>
        </p:nvSpPr>
        <p:spPr/>
        <p:txBody>
          <a:bodyPr/>
          <a:lstStyle/>
          <a:p>
            <a:pPr algn="ctr" eaLnBrk="1" hangingPunct="1"/>
            <a:r>
              <a:rPr lang="en-GB" altLang="en-US" sz="3200" b="1">
                <a:latin typeface="Times" pitchFamily="2" charset="0"/>
                <a:ea typeface="ＭＳ Ｐゴシック" panose="020B0600070205080204" pitchFamily="34" charset="-128"/>
              </a:rPr>
              <a:t>COMMUNICATION  AND DISSEMINATION</a:t>
            </a:r>
            <a:endParaRPr lang="en-GB" altLang="en-US" sz="3600" b="1">
              <a:latin typeface="Times" pitchFamily="2" charset="0"/>
              <a:ea typeface="ＭＳ Ｐゴシック" panose="020B0600070205080204" pitchFamily="34" charset="-128"/>
            </a:endParaRPr>
          </a:p>
        </p:txBody>
      </p:sp>
      <p:sp>
        <p:nvSpPr>
          <p:cNvPr id="102403" name="Rectangle 3">
            <a:extLst>
              <a:ext uri="{FF2B5EF4-FFF2-40B4-BE49-F238E27FC236}">
                <a16:creationId xmlns:a16="http://schemas.microsoft.com/office/drawing/2014/main" id="{CB882003-9E12-0543-9266-F80D200B6955}"/>
              </a:ext>
            </a:extLst>
          </p:cNvPr>
          <p:cNvSpPr>
            <a:spLocks noGrp="1" noChangeArrowheads="1"/>
          </p:cNvSpPr>
          <p:nvPr>
            <p:ph idx="1"/>
          </p:nvPr>
        </p:nvSpPr>
        <p:spPr>
          <a:xfrm>
            <a:off x="838200" y="1752600"/>
            <a:ext cx="10515600" cy="4114800"/>
          </a:xfrm>
        </p:spPr>
        <p:txBody>
          <a:bodyPr/>
          <a:lstStyle/>
          <a:p>
            <a:pPr lvl="1" algn="just" eaLnBrk="1" hangingPunct="1">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Share the findings with the client or the staff or both.</a:t>
            </a:r>
          </a:p>
          <a:p>
            <a:pPr marL="457200" lvl="1" indent="0" algn="just" eaLnBrk="1" hangingPunct="1">
              <a:buFont typeface="Arial" panose="020B0604020202020204" pitchFamily="34" charset="0"/>
              <a:buNone/>
              <a:defRPr/>
            </a:pPr>
            <a:endParaRPr lang="en-GB" altLang="en-US" dirty="0">
              <a:latin typeface="Arial" panose="020B0604020202020204" pitchFamily="34" charset="0"/>
              <a:ea typeface="ＭＳ Ｐゴシック" panose="020B0600070205080204" pitchFamily="34" charset="-128"/>
              <a:cs typeface="Arial" panose="020B0604020202020204" pitchFamily="34" charset="0"/>
            </a:endParaRPr>
          </a:p>
          <a:p>
            <a:pPr lvl="1" algn="just" eaLnBrk="1" hangingPunct="1">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Thank client and staff.</a:t>
            </a:r>
          </a:p>
          <a:p>
            <a:pPr marL="457200" lvl="1" indent="0" algn="just" eaLnBrk="1" hangingPunct="1">
              <a:buFont typeface="Arial" panose="020B0604020202020204" pitchFamily="34" charset="0"/>
              <a:buNone/>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 </a:t>
            </a:r>
          </a:p>
          <a:p>
            <a:pPr algn="just" eaLnBrk="1" hangingPunct="1">
              <a:defRPr/>
            </a:pPr>
            <a:endParaRPr lang="en-GB" altLang="en-US" sz="1600" dirty="0">
              <a:latin typeface="Times" panose="02020603050405020304" pitchFamily="18" charset="0"/>
              <a:ea typeface="ＭＳ Ｐゴシック" panose="020B0600070205080204" pitchFamily="34" charset="-128"/>
              <a:cs typeface="Arial" panose="020B0604020202020204" pitchFamily="34" charset="0"/>
            </a:endParaRPr>
          </a:p>
          <a:p>
            <a:pPr algn="just" eaLnBrk="1" hangingPunct="1">
              <a:buFont typeface="Monotype Sorts" pitchFamily="-111" charset="2"/>
              <a:buNone/>
              <a:defRPr/>
            </a:pPr>
            <a:endParaRPr lang="en-GB" altLang="en-US" sz="1600" dirty="0">
              <a:ea typeface="ＭＳ Ｐゴシック" panose="020B0600070205080204" pitchFamily="34" charset="-128"/>
              <a:cs typeface="Arial" panose="020B0604020202020204" pitchFamily="34" charset="0"/>
            </a:endParaRPr>
          </a:p>
          <a:p>
            <a:pPr eaLnBrk="1" hangingPunct="1">
              <a:defRPr/>
            </a:pPr>
            <a:endParaRPr lang="en-GB" altLang="en-US" sz="1600" dirty="0">
              <a:ea typeface="ＭＳ Ｐゴシック" panose="020B0600070205080204" pitchFamily="34"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anim calcmode="lin" valueType="num">
                                      <p:cBhvr additive="base">
                                        <p:cTn id="7" dur="500" fill="hold"/>
                                        <p:tgtEl>
                                          <p:spTgt spid="1024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4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403">
                                            <p:txEl>
                                              <p:pRg st="2" end="2"/>
                                            </p:txEl>
                                          </p:spTgt>
                                        </p:tgtEl>
                                        <p:attrNameLst>
                                          <p:attrName>style.visibility</p:attrName>
                                        </p:attrNameLst>
                                      </p:cBhvr>
                                      <p:to>
                                        <p:strVal val="visible"/>
                                      </p:to>
                                    </p:set>
                                    <p:anim calcmode="lin" valueType="num">
                                      <p:cBhvr additive="base">
                                        <p:cTn id="13" dur="500" fill="hold"/>
                                        <p:tgtEl>
                                          <p:spTgt spid="10240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40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2403">
                                            <p:txEl>
                                              <p:pRg st="3" end="3"/>
                                            </p:txEl>
                                          </p:spTgt>
                                        </p:tgtEl>
                                        <p:attrNameLst>
                                          <p:attrName>style.visibility</p:attrName>
                                        </p:attrNameLst>
                                      </p:cBhvr>
                                      <p:to>
                                        <p:strVal val="visible"/>
                                      </p:to>
                                    </p:set>
                                    <p:anim calcmode="lin" valueType="num">
                                      <p:cBhvr additive="base">
                                        <p:cTn id="19" dur="500" fill="hold"/>
                                        <p:tgtEl>
                                          <p:spTgt spid="10240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240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bldLvl="2"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73B55F06-CD48-9A40-8BC9-84BF805F5E6A}"/>
              </a:ext>
            </a:extLst>
          </p:cNvPr>
          <p:cNvSpPr>
            <a:spLocks noGrp="1" noChangeArrowheads="1"/>
          </p:cNvSpPr>
          <p:nvPr>
            <p:ph type="title"/>
          </p:nvPr>
        </p:nvSpPr>
        <p:spPr/>
        <p:txBody>
          <a:bodyPr/>
          <a:lstStyle/>
          <a:p>
            <a:r>
              <a:rPr lang="en-GB" altLang="en-US"/>
              <a:t>Evaluating what?</a:t>
            </a:r>
          </a:p>
        </p:txBody>
      </p:sp>
      <p:sp>
        <p:nvSpPr>
          <p:cNvPr id="20482" name="Content Placeholder 2">
            <a:extLst>
              <a:ext uri="{FF2B5EF4-FFF2-40B4-BE49-F238E27FC236}">
                <a16:creationId xmlns:a16="http://schemas.microsoft.com/office/drawing/2014/main" id="{73A2205F-91EA-B04A-B7A2-F1357F0CBCE0}"/>
              </a:ext>
            </a:extLst>
          </p:cNvPr>
          <p:cNvSpPr>
            <a:spLocks noGrp="1" noChangeArrowheads="1"/>
          </p:cNvSpPr>
          <p:nvPr>
            <p:ph idx="1"/>
          </p:nvPr>
        </p:nvSpPr>
        <p:spPr/>
        <p:txBody>
          <a:bodyPr/>
          <a:lstStyle/>
          <a:p>
            <a:r>
              <a:rPr lang="en-GB" altLang="en-US"/>
              <a:t>You need to complete a SCED of the delivery of the Unified Protocol with a service user</a:t>
            </a:r>
          </a:p>
          <a:p>
            <a:r>
              <a:rPr lang="en-GB" altLang="en-US"/>
              <a:t>Any SCED design is permissible – be creative – and we will teach you all the methods</a:t>
            </a:r>
          </a:p>
          <a:p>
            <a:r>
              <a:rPr lang="en-GB" altLang="en-US"/>
              <a:t>Submit via Unidrive and not Turnitin.</a:t>
            </a:r>
          </a:p>
          <a:p>
            <a:r>
              <a:rPr lang="en-GB" altLang="en-US"/>
              <a:t>There is ethical approval for this in place</a:t>
            </a:r>
          </a:p>
          <a:p>
            <a:r>
              <a:rPr lang="en-GB" altLang="en-US"/>
              <a:t>The patient information and consent forms are on MUSE – the appendix of the submission needs the signed consent form.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176B271C-6AC9-ED45-8A1F-9596B46637C8}"/>
              </a:ext>
            </a:extLst>
          </p:cNvPr>
          <p:cNvSpPr>
            <a:spLocks noGrp="1" noChangeArrowheads="1"/>
          </p:cNvSpPr>
          <p:nvPr>
            <p:ph type="title"/>
          </p:nvPr>
        </p:nvSpPr>
        <p:spPr/>
        <p:txBody>
          <a:bodyPr/>
          <a:lstStyle/>
          <a:p>
            <a:pPr algn="ctr" eaLnBrk="1" hangingPunct="1"/>
            <a:r>
              <a:rPr lang="en-GB" altLang="en-US" b="1"/>
              <a:t>What can you submit? </a:t>
            </a:r>
          </a:p>
        </p:txBody>
      </p:sp>
      <p:sp>
        <p:nvSpPr>
          <p:cNvPr id="58371" name="Content Placeholder 2">
            <a:extLst>
              <a:ext uri="{FF2B5EF4-FFF2-40B4-BE49-F238E27FC236}">
                <a16:creationId xmlns:a16="http://schemas.microsoft.com/office/drawing/2014/main" id="{44C3B35B-2AF6-D646-99A8-B0BB77D2BA77}"/>
              </a:ext>
            </a:extLst>
          </p:cNvPr>
          <p:cNvSpPr>
            <a:spLocks noGrp="1"/>
          </p:cNvSpPr>
          <p:nvPr>
            <p:ph idx="1"/>
          </p:nvPr>
        </p:nvSpPr>
        <p:spPr/>
        <p:txBody>
          <a:bodyPr rtlCol="0">
            <a:normAutofit fontScale="92500" lnSpcReduction="20000"/>
          </a:bodyPr>
          <a:lstStyle/>
          <a:p>
            <a:pPr eaLnBrk="1" fontAlgn="auto" hangingPunct="1">
              <a:spcAft>
                <a:spcPts val="0"/>
              </a:spcAft>
              <a:defRPr/>
            </a:pPr>
            <a:r>
              <a:rPr lang="en-US" altLang="en-US" dirty="0">
                <a:latin typeface="Arial" panose="020B0604020202020204" pitchFamily="34" charset="0"/>
                <a:cs typeface="Arial" panose="020B0604020202020204" pitchFamily="34" charset="0"/>
              </a:rPr>
              <a:t>The design of the submission needs to either be quasi-experimental or a SCED.  The design of quasi-single case experiments is </a:t>
            </a:r>
            <a:r>
              <a:rPr lang="en-US" altLang="en-US" i="1" dirty="0">
                <a:latin typeface="Arial" panose="020B0604020202020204" pitchFamily="34" charset="0"/>
                <a:cs typeface="Arial" panose="020B0604020202020204" pitchFamily="34" charset="0"/>
              </a:rPr>
              <a:t>A/B</a:t>
            </a:r>
            <a:r>
              <a:rPr lang="en-US" altLang="en-US" dirty="0">
                <a:latin typeface="Arial" panose="020B0604020202020204" pitchFamily="34" charset="0"/>
                <a:cs typeface="Arial" panose="020B0604020202020204" pitchFamily="34" charset="0"/>
              </a:rPr>
              <a:t>.  </a:t>
            </a:r>
          </a:p>
          <a:p>
            <a:pPr eaLnBrk="1" fontAlgn="auto" hangingPunct="1">
              <a:spcAft>
                <a:spcPts val="0"/>
              </a:spcAft>
              <a:defRPr/>
            </a:pPr>
            <a:r>
              <a:rPr lang="en-US" altLang="en-US" dirty="0">
                <a:latin typeface="Arial" panose="020B0604020202020204" pitchFamily="34" charset="0"/>
                <a:cs typeface="Arial" panose="020B0604020202020204" pitchFamily="34" charset="0"/>
              </a:rPr>
              <a:t>It is advantageous but not necessary to have a follow-up phase (i.e. an </a:t>
            </a:r>
            <a:r>
              <a:rPr lang="en-US" altLang="en-US" i="1" dirty="0">
                <a:latin typeface="Arial" panose="020B0604020202020204" pitchFamily="34" charset="0"/>
                <a:cs typeface="Arial" panose="020B0604020202020204" pitchFamily="34" charset="0"/>
              </a:rPr>
              <a:t>A/B-FU</a:t>
            </a:r>
            <a:r>
              <a:rPr lang="en-US" altLang="en-US" dirty="0">
                <a:latin typeface="Arial" panose="020B0604020202020204" pitchFamily="34" charset="0"/>
                <a:cs typeface="Arial" panose="020B0604020202020204" pitchFamily="34" charset="0"/>
              </a:rPr>
              <a:t> design) in which the idiographic measures continue to be collected and the nomothetic measure(s) are collected at the final follow-up.  </a:t>
            </a:r>
          </a:p>
          <a:p>
            <a:pPr eaLnBrk="1" fontAlgn="auto" hangingPunct="1">
              <a:spcAft>
                <a:spcPts val="0"/>
              </a:spcAft>
              <a:defRPr/>
            </a:pPr>
            <a:r>
              <a:rPr lang="en-US" altLang="en-US" dirty="0">
                <a:latin typeface="Arial" panose="020B0604020202020204" pitchFamily="34" charset="0"/>
                <a:cs typeface="Arial" panose="020B0604020202020204" pitchFamily="34" charset="0"/>
              </a:rPr>
              <a:t>CAPs are also encouraged to consider completing a true SCED in which a </a:t>
            </a:r>
            <a:r>
              <a:rPr lang="en-US" altLang="en-US" i="1" dirty="0">
                <a:latin typeface="Arial" panose="020B0604020202020204" pitchFamily="34" charset="0"/>
                <a:cs typeface="Arial" panose="020B0604020202020204" pitchFamily="34" charset="0"/>
              </a:rPr>
              <a:t>cross-over design</a:t>
            </a:r>
            <a:r>
              <a:rPr lang="en-US" altLang="en-US" dirty="0">
                <a:latin typeface="Arial" panose="020B0604020202020204" pitchFamily="34" charset="0"/>
                <a:cs typeface="Arial" panose="020B0604020202020204" pitchFamily="34" charset="0"/>
              </a:rPr>
              <a:t> is used (e.g. </a:t>
            </a:r>
            <a:r>
              <a:rPr lang="en-US" altLang="en-US" i="1" dirty="0">
                <a:latin typeface="Arial" panose="020B0604020202020204" pitchFamily="34" charset="0"/>
                <a:cs typeface="Arial" panose="020B0604020202020204" pitchFamily="34" charset="0"/>
              </a:rPr>
              <a:t>A/B/C</a:t>
            </a:r>
            <a:r>
              <a:rPr lang="en-US" altLang="en-US" dirty="0">
                <a:latin typeface="Arial" panose="020B0604020202020204" pitchFamily="34" charset="0"/>
                <a:cs typeface="Arial" panose="020B0604020202020204" pitchFamily="34" charset="0"/>
              </a:rPr>
              <a:t> where B is the UP and C is CAT) or where there is a </a:t>
            </a:r>
            <a:r>
              <a:rPr lang="en-US" altLang="en-US" i="1" dirty="0">
                <a:latin typeface="Arial" panose="020B0604020202020204" pitchFamily="34" charset="0"/>
                <a:cs typeface="Arial" panose="020B0604020202020204" pitchFamily="34" charset="0"/>
              </a:rPr>
              <a:t>treatment removal component</a:t>
            </a:r>
            <a:r>
              <a:rPr lang="en-US" altLang="en-US" dirty="0">
                <a:latin typeface="Arial" panose="020B0604020202020204" pitchFamily="34" charset="0"/>
                <a:cs typeface="Arial" panose="020B0604020202020204" pitchFamily="34" charset="0"/>
              </a:rPr>
              <a:t> (i.e. </a:t>
            </a:r>
            <a:r>
              <a:rPr lang="en-US" altLang="en-US" i="1" dirty="0">
                <a:latin typeface="Arial" panose="020B0604020202020204" pitchFamily="34" charset="0"/>
                <a:cs typeface="Arial" panose="020B0604020202020204" pitchFamily="34" charset="0"/>
              </a:rPr>
              <a:t>ABA,</a:t>
            </a:r>
            <a:r>
              <a:rPr lang="en-US" altLang="en-US" dirty="0">
                <a:latin typeface="Arial" panose="020B0604020202020204" pitchFamily="34" charset="0"/>
                <a:cs typeface="Arial" panose="020B0604020202020204" pitchFamily="34" charset="0"/>
              </a:rPr>
              <a:t> or </a:t>
            </a:r>
            <a:r>
              <a:rPr lang="en-US" altLang="en-US" i="1" dirty="0">
                <a:latin typeface="Arial" panose="020B0604020202020204" pitchFamily="34" charset="0"/>
                <a:cs typeface="Arial" panose="020B0604020202020204" pitchFamily="34" charset="0"/>
              </a:rPr>
              <a:t>ABAB</a:t>
            </a:r>
            <a:r>
              <a:rPr lang="en-US" altLang="en-US" dirty="0">
                <a:latin typeface="Arial" panose="020B0604020202020204" pitchFamily="34" charset="0"/>
                <a:cs typeface="Arial" panose="020B0604020202020204" pitchFamily="34" charset="0"/>
              </a:rPr>
              <a:t>).  </a:t>
            </a:r>
          </a:p>
          <a:p>
            <a:pPr eaLnBrk="1" fontAlgn="auto" hangingPunct="1">
              <a:spcAft>
                <a:spcPts val="0"/>
              </a:spcAft>
              <a:defRPr/>
            </a:pPr>
            <a:r>
              <a:rPr lang="en-US" altLang="en-US" dirty="0">
                <a:latin typeface="Arial" panose="020B0604020202020204" pitchFamily="34" charset="0"/>
                <a:cs typeface="Arial" panose="020B0604020202020204" pitchFamily="34" charset="0"/>
              </a:rPr>
              <a:t>All designs need to be agreed in clinical supervision, and treatment withdrawal particularly considered due to the associated ethical issues.  </a:t>
            </a:r>
            <a:endParaRPr lang="en-GB" altLang="en-US" dirty="0">
              <a:latin typeface="Arial" panose="020B0604020202020204" pitchFamily="34" charset="0"/>
              <a:cs typeface="Arial" panose="020B0604020202020204" pitchFamily="34" charset="0"/>
            </a:endParaRPr>
          </a:p>
          <a:p>
            <a:pPr eaLnBrk="1" fontAlgn="auto" hangingPunct="1">
              <a:spcAft>
                <a:spcPts val="0"/>
              </a:spcAft>
              <a:defRPr/>
            </a:pPr>
            <a:endParaRPr lang="en-GB"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C239CD9D-9545-694C-A340-428F1F85DBF9}"/>
              </a:ext>
            </a:extLst>
          </p:cNvPr>
          <p:cNvSpPr>
            <a:spLocks noGrp="1" noChangeArrowheads="1"/>
          </p:cNvSpPr>
          <p:nvPr>
            <p:ph type="title"/>
          </p:nvPr>
        </p:nvSpPr>
        <p:spPr/>
        <p:txBody>
          <a:bodyPr/>
          <a:lstStyle/>
          <a:p>
            <a:pPr algn="ctr" eaLnBrk="1" hangingPunct="1"/>
            <a:r>
              <a:rPr lang="en-GB" altLang="en-US" b="1"/>
              <a:t>How to do a good piece of coursework</a:t>
            </a:r>
          </a:p>
        </p:txBody>
      </p:sp>
      <p:sp>
        <p:nvSpPr>
          <p:cNvPr id="67586" name="Content Placeholder 2">
            <a:extLst>
              <a:ext uri="{FF2B5EF4-FFF2-40B4-BE49-F238E27FC236}">
                <a16:creationId xmlns:a16="http://schemas.microsoft.com/office/drawing/2014/main" id="{81A795AD-FE1F-B74B-88E7-D1D81E734332}"/>
              </a:ext>
            </a:extLst>
          </p:cNvPr>
          <p:cNvSpPr>
            <a:spLocks noGrp="1" noChangeArrowheads="1"/>
          </p:cNvSpPr>
          <p:nvPr>
            <p:ph idx="1"/>
          </p:nvPr>
        </p:nvSpPr>
        <p:spPr>
          <a:xfrm>
            <a:off x="2208213" y="1844675"/>
            <a:ext cx="7273925" cy="4351338"/>
          </a:xfrm>
        </p:spPr>
        <p:txBody>
          <a:bodyPr/>
          <a:lstStyle/>
          <a:p>
            <a:pPr marL="0" indent="0" eaLnBrk="1" hangingPunct="1">
              <a:buFont typeface="Arial" panose="020B0604020202020204" pitchFamily="34" charset="0"/>
              <a:buNone/>
            </a:pPr>
            <a:r>
              <a:rPr lang="en-GB" altLang="en-US" sz="2400">
                <a:latin typeface="Arial" panose="020B0604020202020204" pitchFamily="34" charset="0"/>
                <a:cs typeface="Arial" panose="020B0604020202020204" pitchFamily="34" charset="0"/>
              </a:rPr>
              <a:t>The structure is (4,000 words):</a:t>
            </a:r>
          </a:p>
          <a:p>
            <a:pPr marL="0" indent="0" eaLnBrk="1" hangingPunct="1">
              <a:buFont typeface="Arial" panose="020B0604020202020204" pitchFamily="34" charset="0"/>
              <a:buNone/>
            </a:pPr>
            <a:endParaRPr lang="en-GB" altLang="en-US" sz="2400">
              <a:latin typeface="Arial" panose="020B0604020202020204" pitchFamily="34" charset="0"/>
              <a:cs typeface="Arial" panose="020B0604020202020204" pitchFamily="34" charset="0"/>
            </a:endParaRPr>
          </a:p>
          <a:p>
            <a:pPr marL="0" indent="0" algn="ctr" eaLnBrk="1" hangingPunct="1">
              <a:buFont typeface="Arial" panose="020B0604020202020204" pitchFamily="34" charset="0"/>
              <a:buNone/>
            </a:pPr>
            <a:r>
              <a:rPr lang="en-GB" altLang="en-US" sz="2400">
                <a:latin typeface="Arial" panose="020B0604020202020204" pitchFamily="34" charset="0"/>
                <a:cs typeface="Arial" panose="020B0604020202020204" pitchFamily="34" charset="0"/>
              </a:rPr>
              <a:t>Title</a:t>
            </a:r>
          </a:p>
          <a:p>
            <a:pPr marL="0" indent="0" algn="ctr" eaLnBrk="1" hangingPunct="1">
              <a:buFont typeface="Arial" panose="020B0604020202020204" pitchFamily="34" charset="0"/>
              <a:buNone/>
            </a:pPr>
            <a:r>
              <a:rPr lang="en-GB" altLang="en-US" sz="2400">
                <a:latin typeface="Arial" panose="020B0604020202020204" pitchFamily="34" charset="0"/>
                <a:cs typeface="Arial" panose="020B0604020202020204" pitchFamily="34" charset="0"/>
              </a:rPr>
              <a:t>Introduction, aims and hypotheses</a:t>
            </a:r>
          </a:p>
          <a:p>
            <a:pPr marL="0" indent="0" algn="ctr" eaLnBrk="1" hangingPunct="1">
              <a:buFont typeface="Arial" panose="020B0604020202020204" pitchFamily="34" charset="0"/>
              <a:buNone/>
            </a:pPr>
            <a:r>
              <a:rPr lang="en-GB" altLang="en-US" sz="2400">
                <a:latin typeface="Arial" panose="020B0604020202020204" pitchFamily="34" charset="0"/>
                <a:cs typeface="Arial" panose="020B0604020202020204" pitchFamily="34" charset="0"/>
              </a:rPr>
              <a:t>Methods</a:t>
            </a:r>
          </a:p>
          <a:p>
            <a:pPr marL="0" indent="0" algn="ctr" eaLnBrk="1" hangingPunct="1">
              <a:buFont typeface="Arial" panose="020B0604020202020204" pitchFamily="34" charset="0"/>
              <a:buNone/>
            </a:pPr>
            <a:r>
              <a:rPr lang="en-GB" altLang="en-US" sz="2400">
                <a:latin typeface="Arial" panose="020B0604020202020204" pitchFamily="34" charset="0"/>
                <a:cs typeface="Arial" panose="020B0604020202020204" pitchFamily="34" charset="0"/>
              </a:rPr>
              <a:t>Results </a:t>
            </a:r>
          </a:p>
          <a:p>
            <a:pPr marL="0" indent="0" algn="ctr" eaLnBrk="1" hangingPunct="1">
              <a:buFont typeface="Arial" panose="020B0604020202020204" pitchFamily="34" charset="0"/>
              <a:buNone/>
            </a:pPr>
            <a:r>
              <a:rPr lang="en-GB" altLang="en-US" sz="2400">
                <a:latin typeface="Arial" panose="020B0604020202020204" pitchFamily="34" charset="0"/>
                <a:cs typeface="Arial" panose="020B0604020202020204" pitchFamily="34" charset="0"/>
              </a:rPr>
              <a:t>Discussion </a:t>
            </a:r>
          </a:p>
          <a:p>
            <a:pPr marL="0" indent="0" algn="ctr" eaLnBrk="1" hangingPunct="1">
              <a:buFont typeface="Arial" panose="020B0604020202020204" pitchFamily="34" charset="0"/>
              <a:buNone/>
            </a:pPr>
            <a:r>
              <a:rPr lang="en-GB" altLang="en-US" sz="2400">
                <a:latin typeface="Arial" panose="020B0604020202020204" pitchFamily="34" charset="0"/>
                <a:cs typeface="Arial" panose="020B0604020202020204" pitchFamily="34" charset="0"/>
              </a:rPr>
              <a:t>References </a:t>
            </a:r>
          </a:p>
          <a:p>
            <a:pPr marL="0" indent="0" algn="ctr" eaLnBrk="1" hangingPunct="1">
              <a:buFont typeface="Arial" panose="020B0604020202020204" pitchFamily="34" charset="0"/>
              <a:buNone/>
            </a:pPr>
            <a:r>
              <a:rPr lang="en-GB" altLang="en-US" sz="2400">
                <a:latin typeface="Arial" panose="020B0604020202020204" pitchFamily="34" charset="0"/>
                <a:cs typeface="Arial" panose="020B0604020202020204" pitchFamily="34" charset="0"/>
              </a:rPr>
              <a:t>Appendices (not in the word count)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D7271E65-4B0E-C641-B945-1028D03F03F7}"/>
              </a:ext>
            </a:extLst>
          </p:cNvPr>
          <p:cNvSpPr>
            <a:spLocks noGrp="1" noChangeArrowheads="1"/>
          </p:cNvSpPr>
          <p:nvPr>
            <p:ph type="title"/>
          </p:nvPr>
        </p:nvSpPr>
        <p:spPr/>
        <p:txBody>
          <a:bodyPr/>
          <a:lstStyle/>
          <a:p>
            <a:pPr algn="ctr" eaLnBrk="1" hangingPunct="1"/>
            <a:r>
              <a:rPr lang="en-GB" altLang="en-US" b="1"/>
              <a:t>Its helpful to know the reporting standards for SCED </a:t>
            </a:r>
          </a:p>
        </p:txBody>
      </p:sp>
      <p:sp>
        <p:nvSpPr>
          <p:cNvPr id="68610" name="Content Placeholder 2">
            <a:extLst>
              <a:ext uri="{FF2B5EF4-FFF2-40B4-BE49-F238E27FC236}">
                <a16:creationId xmlns:a16="http://schemas.microsoft.com/office/drawing/2014/main" id="{39848FAD-44B0-E34D-B6E9-A0B7732D9421}"/>
              </a:ext>
            </a:extLst>
          </p:cNvPr>
          <p:cNvSpPr>
            <a:spLocks noGrp="1" noChangeArrowheads="1"/>
          </p:cNvSpPr>
          <p:nvPr>
            <p:ph idx="1"/>
          </p:nvPr>
        </p:nvSpPr>
        <p:spPr>
          <a:xfrm>
            <a:off x="838200" y="2276475"/>
            <a:ext cx="10515600" cy="3900488"/>
          </a:xfrm>
        </p:spPr>
        <p:txBody>
          <a:bodyPr/>
          <a:lstStyle/>
          <a:p>
            <a:pPr eaLnBrk="1" hangingPunct="1"/>
            <a:r>
              <a:rPr lang="en-GB" altLang="en-US" sz="2400">
                <a:latin typeface="Arial" panose="020B0604020202020204" pitchFamily="34" charset="0"/>
                <a:cs typeface="Arial" panose="020B0604020202020204" pitchFamily="34" charset="0"/>
              </a:rPr>
              <a:t>Look in the resource pack and its there! (SCRIBE guidelines)</a:t>
            </a:r>
          </a:p>
          <a:p>
            <a:pPr eaLnBrk="1" hangingPunct="1"/>
            <a:endParaRPr lang="en-GB" altLang="en-US" sz="2400">
              <a:latin typeface="Arial" panose="020B0604020202020204" pitchFamily="34" charset="0"/>
              <a:cs typeface="Arial" panose="020B0604020202020204" pitchFamily="34" charset="0"/>
            </a:endParaRPr>
          </a:p>
          <a:p>
            <a:pPr eaLnBrk="1" hangingPunct="1"/>
            <a:r>
              <a:rPr lang="en-GB" altLang="en-US" sz="2400">
                <a:latin typeface="Arial" panose="020B0604020202020204" pitchFamily="34" charset="0"/>
                <a:cs typeface="Arial" panose="020B0604020202020204" pitchFamily="34" charset="0"/>
              </a:rPr>
              <a:t>This will help you write inclusively.</a:t>
            </a:r>
          </a:p>
          <a:p>
            <a:pPr eaLnBrk="1" hangingPunct="1"/>
            <a:endParaRPr lang="en-GB" altLang="en-US" sz="2400">
              <a:latin typeface="Arial" panose="020B0604020202020204" pitchFamily="34" charset="0"/>
              <a:cs typeface="Arial" panose="020B0604020202020204" pitchFamily="34" charset="0"/>
            </a:endParaRPr>
          </a:p>
          <a:p>
            <a:pPr eaLnBrk="1" hangingPunct="1"/>
            <a:r>
              <a:rPr lang="en-GB" altLang="en-US" sz="2400">
                <a:latin typeface="Arial" panose="020B0604020202020204" pitchFamily="34" charset="0"/>
                <a:cs typeface="Arial" panose="020B0604020202020204" pitchFamily="34" charset="0"/>
              </a:rPr>
              <a:t>Read this before planning a case too!</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8E2897B3-61C1-FE48-B0F0-4AE96D03C15D}"/>
              </a:ext>
            </a:extLst>
          </p:cNvPr>
          <p:cNvSpPr>
            <a:spLocks noGrp="1" noChangeArrowheads="1"/>
          </p:cNvSpPr>
          <p:nvPr>
            <p:ph type="title"/>
          </p:nvPr>
        </p:nvSpPr>
        <p:spPr/>
        <p:txBody>
          <a:bodyPr/>
          <a:lstStyle/>
          <a:p>
            <a:pPr algn="ctr" eaLnBrk="1" hangingPunct="1"/>
            <a:r>
              <a:rPr lang="en-GB" altLang="en-US" b="1"/>
              <a:t>What goes in the introduction? </a:t>
            </a:r>
            <a:br>
              <a:rPr lang="en-GB" altLang="en-US"/>
            </a:br>
            <a:endParaRPr lang="en-GB" altLang="en-US"/>
          </a:p>
        </p:txBody>
      </p:sp>
      <p:sp>
        <p:nvSpPr>
          <p:cNvPr id="3" name="Content Placeholder 2">
            <a:extLst>
              <a:ext uri="{FF2B5EF4-FFF2-40B4-BE49-F238E27FC236}">
                <a16:creationId xmlns:a16="http://schemas.microsoft.com/office/drawing/2014/main" id="{1EA17C5B-4C6A-DC4F-B963-CF0796B977F5}"/>
              </a:ext>
            </a:extLst>
          </p:cNvPr>
          <p:cNvSpPr>
            <a:spLocks noGrp="1"/>
          </p:cNvSpPr>
          <p:nvPr>
            <p:ph idx="1"/>
          </p:nvPr>
        </p:nvSpPr>
        <p:spPr/>
        <p:txBody>
          <a:bodyPr rtlCol="0">
            <a:normAutofit/>
          </a:bodyPr>
          <a:lstStyle/>
          <a:p>
            <a:pPr eaLnBrk="1" fontAlgn="auto" hangingPunct="1">
              <a:spcAft>
                <a:spcPts val="0"/>
              </a:spcAft>
              <a:defRPr/>
            </a:pPr>
            <a:r>
              <a:rPr lang="en-GB" sz="2400" dirty="0">
                <a:latin typeface="Arial" panose="020B0604020202020204" pitchFamily="34" charset="0"/>
                <a:cs typeface="Arial" panose="020B0604020202020204" pitchFamily="34" charset="0"/>
              </a:rPr>
              <a:t>Concise summary of relevant background literature about the UP and how it relates to the case. </a:t>
            </a:r>
          </a:p>
          <a:p>
            <a:pPr eaLnBrk="1" fontAlgn="auto" hangingPunct="1">
              <a:spcAft>
                <a:spcPts val="0"/>
              </a:spcAft>
              <a:defRPr/>
            </a:pPr>
            <a:endParaRPr lang="en-GB" sz="2400" dirty="0">
              <a:latin typeface="Arial" panose="020B0604020202020204" pitchFamily="34" charset="0"/>
              <a:cs typeface="Arial" panose="020B0604020202020204" pitchFamily="34" charset="0"/>
            </a:endParaRPr>
          </a:p>
          <a:p>
            <a:pPr eaLnBrk="1" fontAlgn="auto" hangingPunct="1">
              <a:spcAft>
                <a:spcPts val="0"/>
              </a:spcAft>
              <a:defRPr/>
            </a:pPr>
            <a:r>
              <a:rPr lang="en-GB" sz="2400" dirty="0">
                <a:latin typeface="Arial" panose="020B0604020202020204" pitchFamily="34" charset="0"/>
                <a:cs typeface="Arial" panose="020B0604020202020204" pitchFamily="34" charset="0"/>
              </a:rPr>
              <a:t>Consider and refer to relevant NICE guidance if available. </a:t>
            </a:r>
          </a:p>
          <a:p>
            <a:pPr eaLnBrk="1" fontAlgn="auto" hangingPunct="1">
              <a:spcAft>
                <a:spcPts val="0"/>
              </a:spcAft>
              <a:defRPr/>
            </a:pPr>
            <a:endParaRPr lang="en-GB" sz="2400" dirty="0">
              <a:latin typeface="Arial" panose="020B0604020202020204" pitchFamily="34" charset="0"/>
              <a:cs typeface="Arial" panose="020B0604020202020204" pitchFamily="34" charset="0"/>
            </a:endParaRPr>
          </a:p>
          <a:p>
            <a:pPr eaLnBrk="1" fontAlgn="auto" hangingPunct="1">
              <a:spcAft>
                <a:spcPts val="0"/>
              </a:spcAft>
              <a:defRPr/>
            </a:pPr>
            <a:r>
              <a:rPr lang="en-GB" sz="2400" dirty="0">
                <a:latin typeface="Arial" panose="020B0604020202020204" pitchFamily="34" charset="0"/>
                <a:cs typeface="Arial" panose="020B0604020202020204" pitchFamily="34" charset="0"/>
              </a:rPr>
              <a:t>Provide focus of present case study briefly mentioning rationale and approach and end with specification of hypotheses according to design.</a:t>
            </a:r>
          </a:p>
          <a:p>
            <a:pPr marL="0" indent="0" eaLnBrk="1" fontAlgn="auto" hangingPunct="1">
              <a:spcAft>
                <a:spcPts val="0"/>
              </a:spcAft>
              <a:buFont typeface="Arial" panose="020B0604020202020204" pitchFamily="34" charset="0"/>
              <a:buNone/>
              <a:defRPr/>
            </a:pPr>
            <a:endParaRPr lang="en-GB"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9B6A498E-B5C9-D24A-BAE2-D6115D321B35}"/>
              </a:ext>
            </a:extLst>
          </p:cNvPr>
          <p:cNvSpPr>
            <a:spLocks noGrp="1" noChangeArrowheads="1"/>
          </p:cNvSpPr>
          <p:nvPr>
            <p:ph type="title"/>
          </p:nvPr>
        </p:nvSpPr>
        <p:spPr/>
        <p:txBody>
          <a:bodyPr/>
          <a:lstStyle/>
          <a:p>
            <a:pPr algn="ctr" eaLnBrk="1" hangingPunct="1"/>
            <a:r>
              <a:rPr lang="en-GB" altLang="en-US" b="1"/>
              <a:t>How to write the methods </a:t>
            </a:r>
          </a:p>
        </p:txBody>
      </p:sp>
      <p:sp>
        <p:nvSpPr>
          <p:cNvPr id="3" name="Content Placeholder 2">
            <a:extLst>
              <a:ext uri="{FF2B5EF4-FFF2-40B4-BE49-F238E27FC236}">
                <a16:creationId xmlns:a16="http://schemas.microsoft.com/office/drawing/2014/main" id="{6DC0B635-82B2-174B-90B5-6D708B1F38B3}"/>
              </a:ext>
            </a:extLst>
          </p:cNvPr>
          <p:cNvSpPr>
            <a:spLocks noGrp="1"/>
          </p:cNvSpPr>
          <p:nvPr>
            <p:ph idx="1"/>
          </p:nvPr>
        </p:nvSpPr>
        <p:spPr/>
        <p:txBody>
          <a:bodyPr rtlCol="0">
            <a:normAutofit/>
          </a:bodyPr>
          <a:lstStyle/>
          <a:p>
            <a:pPr eaLnBrk="1" fontAlgn="auto" hangingPunct="1">
              <a:spcAft>
                <a:spcPts val="0"/>
              </a:spcAft>
              <a:defRPr/>
            </a:pPr>
            <a:r>
              <a:rPr lang="en-GB" sz="2400" dirty="0">
                <a:latin typeface="Arial" panose="020B0604020202020204" pitchFamily="34" charset="0"/>
                <a:cs typeface="Arial" panose="020B0604020202020204" pitchFamily="34" charset="0"/>
              </a:rPr>
              <a:t>Outline of rationale and design of SCED, </a:t>
            </a:r>
            <a:r>
              <a:rPr lang="en-GB" sz="2400" i="1" dirty="0">
                <a:latin typeface="Arial" panose="020B0604020202020204" pitchFamily="34" charset="0"/>
                <a:cs typeface="Arial" panose="020B0604020202020204" pitchFamily="34" charset="0"/>
              </a:rPr>
              <a:t>brief</a:t>
            </a:r>
            <a:r>
              <a:rPr lang="en-GB" sz="2400" dirty="0">
                <a:latin typeface="Arial" panose="020B0604020202020204" pitchFamily="34" charset="0"/>
                <a:cs typeface="Arial" panose="020B0604020202020204" pitchFamily="34" charset="0"/>
              </a:rPr>
              <a:t> and </a:t>
            </a:r>
            <a:r>
              <a:rPr lang="en-GB" sz="2400" i="1" dirty="0">
                <a:latin typeface="Arial" panose="020B0604020202020204" pitchFamily="34" charset="0"/>
                <a:cs typeface="Arial" panose="020B0604020202020204" pitchFamily="34" charset="0"/>
              </a:rPr>
              <a:t>confidential</a:t>
            </a:r>
            <a:r>
              <a:rPr lang="en-GB" sz="2400" dirty="0">
                <a:latin typeface="Arial" panose="020B0604020202020204" pitchFamily="34" charset="0"/>
                <a:cs typeface="Arial" panose="020B0604020202020204" pitchFamily="34" charset="0"/>
              </a:rPr>
              <a:t> description of client (</a:t>
            </a:r>
            <a:r>
              <a:rPr lang="en-GB" sz="2400" dirty="0"/>
              <a:t>presenting problem/diagnosis/previous service usage/current medication</a:t>
            </a:r>
            <a:r>
              <a:rPr lang="en-GB" sz="2400" dirty="0">
                <a:latin typeface="Arial" panose="020B0604020202020204" pitchFamily="34" charset="0"/>
                <a:cs typeface="Arial" panose="020B0604020202020204" pitchFamily="34" charset="0"/>
              </a:rPr>
              <a:t>), service, supervision, and your details. </a:t>
            </a:r>
          </a:p>
          <a:p>
            <a:pPr eaLnBrk="1" fontAlgn="auto" hangingPunct="1">
              <a:spcAft>
                <a:spcPts val="0"/>
              </a:spcAft>
              <a:defRPr/>
            </a:pPr>
            <a:r>
              <a:rPr lang="en-GB" sz="2400" dirty="0">
                <a:latin typeface="Arial" panose="020B0604020202020204" pitchFamily="34" charset="0"/>
                <a:cs typeface="Arial" panose="020B0604020202020204" pitchFamily="34" charset="0"/>
              </a:rPr>
              <a:t>Describe the idiographic measures and the data collection methods (e.g. observational schedules, self-monitoring diaries </a:t>
            </a:r>
            <a:r>
              <a:rPr lang="en-GB" sz="2400" i="1" dirty="0">
                <a:latin typeface="Arial" panose="020B0604020202020204" pitchFamily="34" charset="0"/>
                <a:cs typeface="Arial" panose="020B0604020202020204" pitchFamily="34" charset="0"/>
              </a:rPr>
              <a:t>completed by the client</a:t>
            </a:r>
            <a:r>
              <a:rPr lang="en-GB" sz="2400" dirty="0">
                <a:latin typeface="Arial" panose="020B0604020202020204" pitchFamily="34" charset="0"/>
                <a:cs typeface="Arial" panose="020B0604020202020204" pitchFamily="34" charset="0"/>
              </a:rPr>
              <a:t>) and the analysis strategy being used and naming the package being used. </a:t>
            </a:r>
          </a:p>
          <a:p>
            <a:pPr eaLnBrk="1" fontAlgn="auto" hangingPunct="1">
              <a:spcAft>
                <a:spcPts val="0"/>
              </a:spcAft>
              <a:defRPr/>
            </a:pPr>
            <a:r>
              <a:rPr lang="en-GB" sz="2400" dirty="0">
                <a:latin typeface="Arial" panose="020B0604020202020204" pitchFamily="34" charset="0"/>
                <a:cs typeface="Arial" panose="020B0604020202020204" pitchFamily="34" charset="0"/>
              </a:rPr>
              <a:t>List and provide evidence of the psychometric properties of nomothetic measures used and the analysis strategy being taken (e.g. RCSC).</a:t>
            </a:r>
          </a:p>
          <a:p>
            <a:pPr eaLnBrk="1" fontAlgn="auto" hangingPunct="1">
              <a:spcAft>
                <a:spcPts val="0"/>
              </a:spcAft>
              <a:defRPr/>
            </a:pPr>
            <a:r>
              <a:rPr lang="en-US" sz="2400" dirty="0">
                <a:latin typeface="Arial" panose="020B0604020202020204" pitchFamily="34" charset="0"/>
                <a:cs typeface="Arial" panose="020B0604020202020204" pitchFamily="34" charset="0"/>
              </a:rPr>
              <a:t>A three-column treatment adherence table should be provided detailing the session number, UP module, clinical content of that session. </a:t>
            </a:r>
            <a:endParaRPr lang="en-GB" sz="2400" dirty="0">
              <a:latin typeface="Arial" panose="020B0604020202020204" pitchFamily="34" charset="0"/>
              <a:cs typeface="Arial" panose="020B0604020202020204" pitchFamily="34" charset="0"/>
            </a:endParaRPr>
          </a:p>
          <a:p>
            <a:pPr eaLnBrk="1" fontAlgn="auto" hangingPunct="1">
              <a:spcAft>
                <a:spcPts val="0"/>
              </a:spcAft>
              <a:defRPr/>
            </a:pPr>
            <a:r>
              <a:rPr lang="en-GB" sz="2400" dirty="0">
                <a:latin typeface="Arial" panose="020B0604020202020204" pitchFamily="34" charset="0"/>
                <a:cs typeface="Arial" panose="020B0604020202020204" pitchFamily="34" charset="0"/>
              </a:rPr>
              <a:t>Report any competency checks done by your supervisor.  </a:t>
            </a:r>
          </a:p>
          <a:p>
            <a:pPr marL="0" indent="0" eaLnBrk="1" fontAlgn="auto" hangingPunct="1">
              <a:spcAft>
                <a:spcPts val="0"/>
              </a:spcAft>
              <a:buFont typeface="Arial" panose="020B0604020202020204" pitchFamily="34" charset="0"/>
              <a:buNone/>
              <a:defRPr/>
            </a:pPr>
            <a:endParaRPr lang="en-GB" dirty="0">
              <a:latin typeface="Arial" panose="020B0604020202020204" pitchFamily="34" charset="0"/>
              <a:cs typeface="Arial" panose="020B0604020202020204" pitchFamily="34" charset="0"/>
            </a:endParaRPr>
          </a:p>
          <a:p>
            <a:pPr eaLnBrk="1" fontAlgn="auto" hangingPunct="1">
              <a:spcAft>
                <a:spcPts val="0"/>
              </a:spcAft>
              <a:defRPr/>
            </a:pPr>
            <a:endParaRPr lang="en-GB"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C6F13F6-466F-6F4E-A9A8-2F322445360C}"/>
              </a:ext>
            </a:extLst>
          </p:cNvPr>
          <p:cNvGraphicFramePr>
            <a:graphicFrameLocks noGrp="1"/>
          </p:cNvGraphicFramePr>
          <p:nvPr>
            <p:ph idx="1"/>
          </p:nvPr>
        </p:nvGraphicFramePr>
        <p:xfrm>
          <a:off x="766763" y="765175"/>
          <a:ext cx="10874375" cy="5300663"/>
        </p:xfrm>
        <a:graphic>
          <a:graphicData uri="http://schemas.openxmlformats.org/drawingml/2006/table">
            <a:tbl>
              <a:tblPr/>
              <a:tblGrid>
                <a:gridCol w="2016125">
                  <a:extLst>
                    <a:ext uri="{9D8B030D-6E8A-4147-A177-3AD203B41FA5}">
                      <a16:colId xmlns:a16="http://schemas.microsoft.com/office/drawing/2014/main" val="20000"/>
                    </a:ext>
                  </a:extLst>
                </a:gridCol>
                <a:gridCol w="5233987">
                  <a:extLst>
                    <a:ext uri="{9D8B030D-6E8A-4147-A177-3AD203B41FA5}">
                      <a16:colId xmlns:a16="http://schemas.microsoft.com/office/drawing/2014/main" val="20001"/>
                    </a:ext>
                  </a:extLst>
                </a:gridCol>
                <a:gridCol w="3624263">
                  <a:extLst>
                    <a:ext uri="{9D8B030D-6E8A-4147-A177-3AD203B41FA5}">
                      <a16:colId xmlns:a16="http://schemas.microsoft.com/office/drawing/2014/main" val="20002"/>
                    </a:ext>
                  </a:extLst>
                </a:gridCol>
              </a:tblGrid>
              <a:tr h="576128">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1" i="0" u="none" strike="noStrike" cap="none" normalizeH="0" baseline="0">
                          <a:ln>
                            <a:noFill/>
                          </a:ln>
                          <a:solidFill>
                            <a:srgbClr val="FFFFFF"/>
                          </a:solidFill>
                          <a:effectLst/>
                          <a:latin typeface="Calibri" panose="020F0502020204030204" pitchFamily="34" charset="0"/>
                        </a:rPr>
                        <a:t>Session </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1" i="0" u="none" strike="noStrike" cap="none" normalizeH="0" baseline="0" dirty="0">
                          <a:ln>
                            <a:noFill/>
                          </a:ln>
                          <a:solidFill>
                            <a:srgbClr val="FFFFFF"/>
                          </a:solidFill>
                          <a:effectLst/>
                          <a:latin typeface="Calibri" panose="020F0502020204030204" pitchFamily="34" charset="0"/>
                        </a:rPr>
                        <a:t>Phase of study and module </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1" i="0" u="none" strike="noStrike" cap="none" normalizeH="0" baseline="0" dirty="0">
                          <a:ln>
                            <a:noFill/>
                          </a:ln>
                          <a:solidFill>
                            <a:srgbClr val="FFFFFF"/>
                          </a:solidFill>
                          <a:effectLst/>
                          <a:latin typeface="Calibri" panose="020F0502020204030204" pitchFamily="34" charset="0"/>
                        </a:rPr>
                        <a:t>Content </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01080">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rgbClr val="000000"/>
                          </a:solidFill>
                          <a:effectLst/>
                          <a:latin typeface="Calibri" panose="020F0502020204030204" pitchFamily="34" charset="0"/>
                        </a:rPr>
                        <a:t>Session 1</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EA"/>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Calibri" panose="020F0502020204030204" pitchFamily="34" charset="0"/>
                        </a:rPr>
                        <a:t>A: Baseline</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EA"/>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rgbClr val="000000"/>
                          </a:solidFill>
                          <a:effectLst/>
                          <a:latin typeface="Calibri" panose="020F0502020204030204" pitchFamily="34" charset="0"/>
                        </a:rPr>
                        <a:t>Assessment of current functioning </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EA"/>
                    </a:solidFill>
                  </a:tcPr>
                </a:tc>
                <a:extLst>
                  <a:ext uri="{0D108BD9-81ED-4DB2-BD59-A6C34878D82A}">
                    <a16:rowId xmlns:a16="http://schemas.microsoft.com/office/drawing/2014/main" val="10001"/>
                  </a:ext>
                </a:extLst>
              </a:tr>
              <a:tr h="1005901">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rgbClr val="000000"/>
                          </a:solidFill>
                          <a:effectLst/>
                          <a:latin typeface="Calibri" panose="020F0502020204030204" pitchFamily="34" charset="0"/>
                        </a:rPr>
                        <a:t>Session 2 </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BF5"/>
                    </a:solidFill>
                  </a:tcPr>
                </a:tc>
                <a:tc>
                  <a:txBody>
                    <a:bodyPr/>
                    <a:lstStyle>
                      <a:lvl1pPr defTabSz="6858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defTabSz="68580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defTabSz="6858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defTabSz="6858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defTabSz="6858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defTabSz="6858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defTabSz="6858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defTabSz="6858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defTabSz="6858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Calibri" panose="020F0502020204030204" pitchFamily="34" charset="0"/>
                        </a:rPr>
                        <a:t>A: Baseline</a:t>
                      </a:r>
                    </a:p>
                    <a:p>
                      <a:pPr marL="0" marR="0" lvl="0" indent="0" algn="l" defTabSz="6858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Calibri" panose="020F0502020204030204" pitchFamily="34" charset="0"/>
                        </a:rPr>
                        <a:t> </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BF5"/>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Calibri" panose="020F0502020204030204" pitchFamily="34" charset="0"/>
                        </a:rPr>
                        <a:t>Assessment of developmental history and formulation produced </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BF5"/>
                    </a:solidFill>
                  </a:tcPr>
                </a:tc>
                <a:extLst>
                  <a:ext uri="{0D108BD9-81ED-4DB2-BD59-A6C34878D82A}">
                    <a16:rowId xmlns:a16="http://schemas.microsoft.com/office/drawing/2014/main" val="10002"/>
                  </a:ext>
                </a:extLst>
              </a:tr>
              <a:tr h="1310637">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rgbClr val="000000"/>
                          </a:solidFill>
                          <a:effectLst/>
                          <a:latin typeface="Calibri" panose="020F0502020204030204" pitchFamily="34" charset="0"/>
                        </a:rPr>
                        <a:t>Session 3 </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EA"/>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Calibri" panose="020F0502020204030204" pitchFamily="34" charset="0"/>
                        </a:rPr>
                        <a:t>B: Module 1; motivation enhancement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GB" altLang="en-US" sz="2000" b="0" i="0" u="none" strike="noStrike" cap="none" normalizeH="0" baseline="0" dirty="0">
                        <a:ln>
                          <a:noFill/>
                        </a:ln>
                        <a:solidFill>
                          <a:srgbClr val="000000"/>
                        </a:solidFill>
                        <a:effectLst/>
                        <a:latin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GB" altLang="en-US" sz="2000" b="0" i="0" u="none" strike="noStrike" cap="none" normalizeH="0" baseline="0" dirty="0">
                        <a:ln>
                          <a:noFill/>
                        </a:ln>
                        <a:solidFill>
                          <a:srgbClr val="000000"/>
                        </a:solidFill>
                        <a:effectLst/>
                        <a:latin typeface="Calibri" panose="020F0502020204030204" pitchFamily="34" charset="0"/>
                      </a:endParaRP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EA"/>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Calibri" panose="020F0502020204030204" pitchFamily="34" charset="0"/>
                        </a:rPr>
                        <a:t>Balance sheet and goals</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EA"/>
                    </a:solidFill>
                  </a:tcPr>
                </a:tc>
                <a:extLst>
                  <a:ext uri="{0D108BD9-81ED-4DB2-BD59-A6C34878D82A}">
                    <a16:rowId xmlns:a16="http://schemas.microsoft.com/office/drawing/2014/main" val="10003"/>
                  </a:ext>
                </a:extLst>
              </a:tr>
              <a:tr h="1005837">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a:ln>
                            <a:noFill/>
                          </a:ln>
                          <a:solidFill>
                            <a:srgbClr val="000000"/>
                          </a:solidFill>
                          <a:effectLst/>
                          <a:latin typeface="Calibri" panose="020F0502020204030204" pitchFamily="34" charset="0"/>
                        </a:rPr>
                        <a:t>Session 4</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BF5"/>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Calibri" panose="020F0502020204030204" pitchFamily="34" charset="0"/>
                        </a:rPr>
                        <a:t>B: Module 2; understanding emotions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GB" altLang="en-US" sz="2000" b="0" i="0" u="none" strike="noStrike" cap="none" normalizeH="0" baseline="0" dirty="0">
                        <a:ln>
                          <a:noFill/>
                        </a:ln>
                        <a:solidFill>
                          <a:srgbClr val="000000"/>
                        </a:solidFill>
                        <a:effectLst/>
                        <a:latin typeface="Calibri" panose="020F0502020204030204" pitchFamily="34" charset="0"/>
                      </a:endParaRP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BF5"/>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Calibri" panose="020F0502020204030204" pitchFamily="34" charset="0"/>
                        </a:rPr>
                        <a:t>Completed 3 system analysis and agreed homework </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BF5"/>
                    </a:solidFill>
                  </a:tcPr>
                </a:tc>
                <a:extLst>
                  <a:ext uri="{0D108BD9-81ED-4DB2-BD59-A6C34878D82A}">
                    <a16:rowId xmlns:a16="http://schemas.microsoft.com/office/drawing/2014/main" val="10004"/>
                  </a:ext>
                </a:extLst>
              </a:tr>
              <a:tr h="701080">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Calibri" panose="020F0502020204030204" pitchFamily="34" charset="0"/>
                        </a:rPr>
                        <a:t>Sessions 5 and 6</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EA"/>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Calibri" panose="020F0502020204030204" pitchFamily="34" charset="0"/>
                        </a:rPr>
                        <a:t>B: Module 3;  emotion awareness</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EA"/>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Calibri" panose="020F0502020204030204" pitchFamily="34" charset="0"/>
                        </a:rPr>
                        <a:t>Completed and analysed two ARCs and agreed homework </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5EA"/>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5C7333AE-1105-F443-AD7A-3C08560778B6}"/>
              </a:ext>
            </a:extLst>
          </p:cNvPr>
          <p:cNvSpPr>
            <a:spLocks noGrp="1" noChangeArrowheads="1"/>
          </p:cNvSpPr>
          <p:nvPr>
            <p:ph type="title"/>
          </p:nvPr>
        </p:nvSpPr>
        <p:spPr/>
        <p:txBody>
          <a:bodyPr/>
          <a:lstStyle/>
          <a:p>
            <a:pPr algn="ctr" eaLnBrk="1" hangingPunct="1"/>
            <a:r>
              <a:rPr lang="en-GB" altLang="en-US" b="1"/>
              <a:t>What goes in the results? </a:t>
            </a:r>
          </a:p>
        </p:txBody>
      </p:sp>
      <p:sp>
        <p:nvSpPr>
          <p:cNvPr id="64515" name="Content Placeholder 2">
            <a:extLst>
              <a:ext uri="{FF2B5EF4-FFF2-40B4-BE49-F238E27FC236}">
                <a16:creationId xmlns:a16="http://schemas.microsoft.com/office/drawing/2014/main" id="{DD710A80-2759-934C-94F4-9952970826DC}"/>
              </a:ext>
            </a:extLst>
          </p:cNvPr>
          <p:cNvSpPr>
            <a:spLocks noGrp="1"/>
          </p:cNvSpPr>
          <p:nvPr>
            <p:ph idx="1"/>
          </p:nvPr>
        </p:nvSpPr>
        <p:spPr/>
        <p:txBody>
          <a:bodyPr rtlCol="0">
            <a:normAutofit fontScale="92500" lnSpcReduction="10000"/>
          </a:bodyPr>
          <a:lstStyle/>
          <a:p>
            <a:pPr eaLnBrk="1" fontAlgn="auto" hangingPunct="1">
              <a:spcAft>
                <a:spcPts val="0"/>
              </a:spcAft>
              <a:defRPr/>
            </a:pPr>
            <a:r>
              <a:rPr lang="en-GB" altLang="en-US">
                <a:latin typeface="Arial" panose="020B0604020202020204" pitchFamily="34" charset="0"/>
                <a:cs typeface="Arial" panose="020B0604020202020204" pitchFamily="34" charset="0"/>
              </a:rPr>
              <a:t>Present the idiographic results first in the form of time series graphs for each measure that show each of the phases of the study. Days not sessions on the horizontal axis and scores on the vertical axis.  </a:t>
            </a:r>
          </a:p>
          <a:p>
            <a:pPr eaLnBrk="1" fontAlgn="auto" hangingPunct="1">
              <a:spcAft>
                <a:spcPts val="0"/>
              </a:spcAft>
              <a:defRPr/>
            </a:pPr>
            <a:r>
              <a:rPr lang="en-GB" altLang="en-US">
                <a:latin typeface="Arial" panose="020B0604020202020204" pitchFamily="34" charset="0"/>
                <a:cs typeface="Arial" panose="020B0604020202020204" pitchFamily="34" charset="0"/>
              </a:rPr>
              <a:t>A </a:t>
            </a:r>
            <a:r>
              <a:rPr lang="en-US" altLang="en-US">
                <a:latin typeface="Arial" panose="020B0604020202020204" pitchFamily="34" charset="0"/>
                <a:cs typeface="Arial" panose="020B0604020202020204" pitchFamily="34" charset="0"/>
              </a:rPr>
              <a:t>baseline median trend line should be fitted and also trend lines fitted for each phase.</a:t>
            </a:r>
            <a:r>
              <a:rPr lang="en-US" altLang="en-US"/>
              <a:t> </a:t>
            </a:r>
          </a:p>
          <a:p>
            <a:pPr eaLnBrk="1" fontAlgn="auto" hangingPunct="1">
              <a:spcAft>
                <a:spcPts val="0"/>
              </a:spcAft>
              <a:defRPr/>
            </a:pPr>
            <a:r>
              <a:rPr lang="en-US" altLang="en-US">
                <a:latin typeface="Arial" panose="020B0604020202020204" pitchFamily="34" charset="0"/>
                <a:cs typeface="Arial" panose="020B0604020202020204" pitchFamily="34" charset="0"/>
              </a:rPr>
              <a:t>Baseline phases should be assessed for trend using both visual analysis and statistical analysis (e.g. Tau).  When significant baseline trend arises, statistical analyses which adjust for baseline trend should be employed (e.g. Tau-U).  Individual study phases should also be assessed for serial dependency (autocorrelation).</a:t>
            </a:r>
            <a:endParaRPr lang="en-GB" altLang="en-US">
              <a:latin typeface="Arial" panose="020B0604020202020204" pitchFamily="34" charset="0"/>
              <a:cs typeface="Arial" panose="020B0604020202020204" pitchFamily="34" charset="0"/>
            </a:endParaRPr>
          </a:p>
          <a:p>
            <a:pPr eaLnBrk="1" fontAlgn="auto" hangingPunct="1">
              <a:spcAft>
                <a:spcPts val="0"/>
              </a:spcAft>
              <a:defRPr/>
            </a:pPr>
            <a:r>
              <a:rPr lang="en-GB" altLang="en-US">
                <a:latin typeface="Arial" panose="020B0604020202020204" pitchFamily="34" charset="0"/>
                <a:cs typeface="Arial" panose="020B0604020202020204" pitchFamily="34" charset="0"/>
              </a:rPr>
              <a:t>Present a table of means (SD) for each idiographic measure for each phase of the study.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a:extLst>
              <a:ext uri="{FF2B5EF4-FFF2-40B4-BE49-F238E27FC236}">
                <a16:creationId xmlns:a16="http://schemas.microsoft.com/office/drawing/2014/main" id="{0D826BA0-7AFA-3D40-918B-8F00A0FA741D}"/>
              </a:ext>
            </a:extLst>
          </p:cNvPr>
          <p:cNvSpPr>
            <a:spLocks noGrp="1" noChangeArrowheads="1"/>
          </p:cNvSpPr>
          <p:nvPr>
            <p:ph type="title"/>
          </p:nvPr>
        </p:nvSpPr>
        <p:spPr/>
        <p:txBody>
          <a:bodyPr/>
          <a:lstStyle/>
          <a:p>
            <a:pPr algn="ctr" eaLnBrk="1" hangingPunct="1"/>
            <a:r>
              <a:rPr lang="en-GB" altLang="en-US" b="1"/>
              <a:t>What goes in the results? </a:t>
            </a:r>
          </a:p>
        </p:txBody>
      </p:sp>
      <p:sp>
        <p:nvSpPr>
          <p:cNvPr id="62467" name="Content Placeholder 2">
            <a:extLst>
              <a:ext uri="{FF2B5EF4-FFF2-40B4-BE49-F238E27FC236}">
                <a16:creationId xmlns:a16="http://schemas.microsoft.com/office/drawing/2014/main" id="{B468E59D-8B16-894E-AA70-1C40059BC9BF}"/>
              </a:ext>
            </a:extLst>
          </p:cNvPr>
          <p:cNvSpPr>
            <a:spLocks noGrp="1"/>
          </p:cNvSpPr>
          <p:nvPr>
            <p:ph idx="1"/>
          </p:nvPr>
        </p:nvSpPr>
        <p:spPr/>
        <p:txBody>
          <a:bodyPr rtlCol="0">
            <a:normAutofit fontScale="92500"/>
          </a:bodyPr>
          <a:lstStyle/>
          <a:p>
            <a:pPr eaLnBrk="1" fontAlgn="auto" hangingPunct="1">
              <a:spcAft>
                <a:spcPts val="0"/>
              </a:spcAft>
              <a:defRPr/>
            </a:pPr>
            <a:r>
              <a:rPr lang="en-US" dirty="0">
                <a:latin typeface="Arial" panose="020B0604020202020204" pitchFamily="34" charset="0"/>
                <a:cs typeface="Arial" panose="020B0604020202020204" pitchFamily="34" charset="0"/>
              </a:rPr>
              <a:t>Idiographic outcome measures should be assessed for between phase change using a minimum of three </a:t>
            </a:r>
            <a:r>
              <a:rPr lang="en-US" dirty="0" err="1">
                <a:latin typeface="Arial" panose="020B0604020202020204" pitchFamily="34" charset="0"/>
                <a:cs typeface="Arial" panose="020B0604020202020204" pitchFamily="34" charset="0"/>
              </a:rPr>
              <a:t>nonoverlap</a:t>
            </a:r>
            <a:r>
              <a:rPr lang="en-US" dirty="0">
                <a:latin typeface="Arial" panose="020B0604020202020204" pitchFamily="34" charset="0"/>
                <a:cs typeface="Arial" panose="020B0604020202020204" pitchFamily="34" charset="0"/>
              </a:rPr>
              <a:t> tests (e.g. PND, PEM, PAND, NAP, IRD).  These findings should be reported in a table and interpreted using the established guidelines.</a:t>
            </a:r>
            <a:r>
              <a:rPr lang="en-US" dirty="0"/>
              <a:t> </a:t>
            </a:r>
          </a:p>
          <a:p>
            <a:pPr eaLnBrk="1" fontAlgn="auto" hangingPunct="1">
              <a:spcAft>
                <a:spcPts val="0"/>
              </a:spcAft>
              <a:defRPr/>
            </a:pPr>
            <a:r>
              <a:rPr lang="en-US" dirty="0">
                <a:latin typeface="Arial" panose="020B0604020202020204" pitchFamily="34" charset="0"/>
                <a:cs typeface="Arial" panose="020B0604020202020204" pitchFamily="34" charset="0"/>
              </a:rPr>
              <a:t>The scores on nomothetic measure(s) should be presented in a table for each time point.</a:t>
            </a:r>
          </a:p>
          <a:p>
            <a:pPr eaLnBrk="1" fontAlgn="auto" hangingPunct="1">
              <a:spcAft>
                <a:spcPts val="0"/>
              </a:spcAft>
              <a:defRPr/>
            </a:pPr>
            <a:r>
              <a:rPr lang="en-US" dirty="0">
                <a:latin typeface="Arial" panose="020B0604020202020204" pitchFamily="34" charset="0"/>
                <a:cs typeface="Arial" panose="020B0604020202020204" pitchFamily="34" charset="0"/>
              </a:rPr>
              <a:t>This table also contains reliable and clinical change analysis and also the relevant clinical and community norms on that measure.  </a:t>
            </a:r>
            <a:endParaRPr lang="en-GB" dirty="0">
              <a:latin typeface="Arial" panose="020B0604020202020204" pitchFamily="34" charset="0"/>
              <a:cs typeface="Arial" panose="020B0604020202020204" pitchFamily="34" charset="0"/>
            </a:endParaRPr>
          </a:p>
          <a:p>
            <a:pPr eaLnBrk="1" fontAlgn="auto" hangingPunct="1">
              <a:spcAft>
                <a:spcPts val="0"/>
              </a:spcAft>
              <a:defRPr/>
            </a:pPr>
            <a:r>
              <a:rPr lang="en-GB" altLang="en-US" dirty="0">
                <a:latin typeface="Arial" panose="020B0604020202020204" pitchFamily="34" charset="0"/>
                <a:cs typeface="Arial" panose="020B0604020202020204" pitchFamily="34" charset="0"/>
              </a:rPr>
              <a:t>If there is a sessional nomothetic outcome measure then that should be graphed at each session. </a:t>
            </a:r>
          </a:p>
          <a:p>
            <a:pPr marL="0" indent="0" eaLnBrk="1" fontAlgn="auto" hangingPunct="1">
              <a:spcAft>
                <a:spcPts val="0"/>
              </a:spcAft>
              <a:buFont typeface="Arial" panose="020B0604020202020204" pitchFamily="34" charset="0"/>
              <a:buNone/>
              <a:defRPr/>
            </a:pPr>
            <a:endParaRPr lang="en-GB" altLang="en-US" dirty="0">
              <a:latin typeface="Arial" panose="020B0604020202020204" pitchFamily="34" charset="0"/>
              <a:cs typeface="Arial" panose="020B0604020202020204" pitchFamily="34" charset="0"/>
            </a:endParaRPr>
          </a:p>
          <a:p>
            <a:pPr marL="0" indent="0" eaLnBrk="1" fontAlgn="auto" hangingPunct="1">
              <a:spcAft>
                <a:spcPts val="0"/>
              </a:spcAft>
              <a:buFont typeface="Arial" panose="020B0604020202020204" pitchFamily="34" charset="0"/>
              <a:buNone/>
              <a:defRPr/>
            </a:pPr>
            <a:endParaRPr lang="en-GB" altLang="en-US" dirty="0">
              <a:latin typeface="Arial" panose="020B0604020202020204" pitchFamily="34" charset="0"/>
              <a:cs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07B500CC-7749-5A41-A13F-976B101D6C1A}"/>
              </a:ext>
            </a:extLst>
          </p:cNvPr>
          <p:cNvSpPr>
            <a:spLocks noGrp="1" noChangeArrowheads="1"/>
          </p:cNvSpPr>
          <p:nvPr>
            <p:ph type="title"/>
          </p:nvPr>
        </p:nvSpPr>
        <p:spPr/>
        <p:txBody>
          <a:bodyPr/>
          <a:lstStyle/>
          <a:p>
            <a:pPr algn="ctr" eaLnBrk="1" hangingPunct="1"/>
            <a:r>
              <a:rPr lang="en-GB" altLang="en-US" b="1"/>
              <a:t>What goes in the results? </a:t>
            </a:r>
          </a:p>
        </p:txBody>
      </p:sp>
      <p:sp>
        <p:nvSpPr>
          <p:cNvPr id="66563" name="Content Placeholder 2">
            <a:extLst>
              <a:ext uri="{FF2B5EF4-FFF2-40B4-BE49-F238E27FC236}">
                <a16:creationId xmlns:a16="http://schemas.microsoft.com/office/drawing/2014/main" id="{3162766D-514C-8D45-AB23-AD1AA81B92AF}"/>
              </a:ext>
            </a:extLst>
          </p:cNvPr>
          <p:cNvSpPr>
            <a:spLocks noGrp="1"/>
          </p:cNvSpPr>
          <p:nvPr>
            <p:ph idx="1"/>
          </p:nvPr>
        </p:nvSpPr>
        <p:spPr/>
        <p:txBody>
          <a:bodyPr rtlCol="0">
            <a:normAutofit/>
          </a:bodyPr>
          <a:lstStyle/>
          <a:p>
            <a:pPr eaLnBrk="1" fontAlgn="auto" hangingPunct="1">
              <a:spcAft>
                <a:spcPts val="0"/>
              </a:spcAft>
              <a:defRPr/>
            </a:pPr>
            <a:r>
              <a:rPr lang="en-GB" altLang="en-US" dirty="0">
                <a:latin typeface="Arial" panose="020B0604020202020204" pitchFamily="34" charset="0"/>
                <a:cs typeface="Arial" panose="020B0604020202020204" pitchFamily="34" charset="0"/>
              </a:rPr>
              <a:t>Additional or supplementary data and graphs can be appended to the report after the reference section.  </a:t>
            </a:r>
          </a:p>
          <a:p>
            <a:pPr eaLnBrk="1" fontAlgn="auto" hangingPunct="1">
              <a:spcAft>
                <a:spcPts val="0"/>
              </a:spcAft>
              <a:defRPr/>
            </a:pPr>
            <a:endParaRPr lang="en-GB" altLang="en-US" dirty="0">
              <a:latin typeface="Arial" panose="020B0604020202020204" pitchFamily="34" charset="0"/>
              <a:cs typeface="Arial" panose="020B0604020202020204" pitchFamily="34" charset="0"/>
            </a:endParaRPr>
          </a:p>
          <a:p>
            <a:pPr eaLnBrk="1" fontAlgn="auto" hangingPunct="1">
              <a:spcAft>
                <a:spcPts val="0"/>
              </a:spcAft>
              <a:defRPr/>
            </a:pPr>
            <a:r>
              <a:rPr lang="en-GB" altLang="en-US" dirty="0">
                <a:latin typeface="Arial" panose="020B0604020202020204" pitchFamily="34" charset="0"/>
                <a:cs typeface="Arial" panose="020B0604020202020204" pitchFamily="34" charset="0"/>
              </a:rPr>
              <a:t>When statistical analyses are reported, ensure sufficient details (</a:t>
            </a:r>
            <a:r>
              <a:rPr lang="en-GB" altLang="en-US" i="1" dirty="0">
                <a:latin typeface="Arial" panose="020B0604020202020204" pitchFamily="34" charset="0"/>
                <a:cs typeface="Arial" panose="020B0604020202020204" pitchFamily="34" charset="0"/>
              </a:rPr>
              <a:t>t</a:t>
            </a:r>
            <a:r>
              <a:rPr lang="en-GB" altLang="en-US" dirty="0">
                <a:latin typeface="Arial" panose="020B0604020202020204" pitchFamily="34" charset="0"/>
                <a:cs typeface="Arial" panose="020B0604020202020204" pitchFamily="34" charset="0"/>
              </a:rPr>
              <a:t> values, </a:t>
            </a:r>
            <a:r>
              <a:rPr lang="en-GB" altLang="en-US" i="1" dirty="0" err="1">
                <a:latin typeface="Arial" panose="020B0604020202020204" pitchFamily="34" charset="0"/>
                <a:cs typeface="Arial" panose="020B0604020202020204" pitchFamily="34" charset="0"/>
              </a:rPr>
              <a:t>d.f</a:t>
            </a:r>
            <a:r>
              <a:rPr lang="en-GB" altLang="en-US" dirty="0" err="1">
                <a:latin typeface="Arial" panose="020B0604020202020204" pitchFamily="34" charset="0"/>
                <a:cs typeface="Arial" panose="020B0604020202020204" pitchFamily="34" charset="0"/>
              </a:rPr>
              <a:t>.</a:t>
            </a:r>
            <a:r>
              <a:rPr lang="en-GB" altLang="en-US" dirty="0">
                <a:latin typeface="Arial" panose="020B0604020202020204" pitchFamily="34" charset="0"/>
                <a:cs typeface="Arial" panose="020B0604020202020204" pitchFamily="34" charset="0"/>
              </a:rPr>
              <a:t>, means and </a:t>
            </a:r>
            <a:r>
              <a:rPr lang="en-GB" altLang="en-US" i="1" dirty="0">
                <a:latin typeface="Arial" panose="020B0604020202020204" pitchFamily="34" charset="0"/>
                <a:cs typeface="Arial" panose="020B0604020202020204" pitchFamily="34" charset="0"/>
              </a:rPr>
              <a:t>SDs</a:t>
            </a:r>
            <a:r>
              <a:rPr lang="en-GB" altLang="en-US" dirty="0">
                <a:latin typeface="Arial" panose="020B0604020202020204" pitchFamily="34" charset="0"/>
                <a:cs typeface="Arial" panose="020B0604020202020204" pitchFamily="34" charset="0"/>
              </a:rPr>
              <a:t> of groups, etc.) for their interpretation are provided. </a:t>
            </a:r>
          </a:p>
          <a:p>
            <a:pPr marL="0" indent="0" eaLnBrk="1" fontAlgn="auto" hangingPunct="1">
              <a:spcAft>
                <a:spcPts val="0"/>
              </a:spcAft>
              <a:buFont typeface="Arial" panose="020B0604020202020204" pitchFamily="34" charset="0"/>
              <a:buNone/>
              <a:defRPr/>
            </a:pPr>
            <a:endParaRPr lang="en-GB" altLang="en-US" dirty="0">
              <a:latin typeface="Arial" panose="020B0604020202020204" pitchFamily="34" charset="0"/>
              <a:cs typeface="Arial" panose="020B0604020202020204" pitchFamily="34" charset="0"/>
            </a:endParaRPr>
          </a:p>
          <a:p>
            <a:pPr eaLnBrk="1" fontAlgn="auto" hangingPunct="1">
              <a:spcAft>
                <a:spcPts val="0"/>
              </a:spcAft>
              <a:defRPr/>
            </a:pPr>
            <a:r>
              <a:rPr lang="en-GB" altLang="en-US" dirty="0">
                <a:latin typeface="Arial" panose="020B0604020202020204" pitchFamily="34" charset="0"/>
                <a:cs typeface="Arial" panose="020B0604020202020204" pitchFamily="34" charset="0"/>
              </a:rPr>
              <a:t>Graphs within the body of the text should be of a high standard of presentation and clearly labelled.  </a:t>
            </a:r>
          </a:p>
          <a:p>
            <a:pPr eaLnBrk="1" fontAlgn="auto" hangingPunct="1">
              <a:spcAft>
                <a:spcPts val="0"/>
              </a:spcAft>
              <a:defRPr/>
            </a:pPr>
            <a:endParaRPr lang="en-GB" altLang="en-US" dirty="0">
              <a:latin typeface="Arial" panose="020B0604020202020204" pitchFamily="34" charset="0"/>
              <a:cs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B45796E1-C8BB-184B-BFA2-B8F7FE21B38F}"/>
              </a:ext>
            </a:extLst>
          </p:cNvPr>
          <p:cNvSpPr>
            <a:spLocks noGrp="1" noChangeArrowheads="1"/>
          </p:cNvSpPr>
          <p:nvPr>
            <p:ph type="title"/>
          </p:nvPr>
        </p:nvSpPr>
        <p:spPr/>
        <p:txBody>
          <a:bodyPr/>
          <a:lstStyle/>
          <a:p>
            <a:pPr algn="ctr" eaLnBrk="1" hangingPunct="1"/>
            <a:r>
              <a:rPr lang="en-GB" altLang="en-US" b="1"/>
              <a:t>What goes in the discussion?  </a:t>
            </a:r>
          </a:p>
        </p:txBody>
      </p:sp>
      <p:sp>
        <p:nvSpPr>
          <p:cNvPr id="67587" name="Content Placeholder 2">
            <a:extLst>
              <a:ext uri="{FF2B5EF4-FFF2-40B4-BE49-F238E27FC236}">
                <a16:creationId xmlns:a16="http://schemas.microsoft.com/office/drawing/2014/main" id="{1E115279-E5D4-E441-BC12-38A98FB6A9E4}"/>
              </a:ext>
            </a:extLst>
          </p:cNvPr>
          <p:cNvSpPr>
            <a:spLocks noGrp="1"/>
          </p:cNvSpPr>
          <p:nvPr>
            <p:ph idx="1"/>
          </p:nvPr>
        </p:nvSpPr>
        <p:spPr/>
        <p:txBody>
          <a:bodyPr rtlCol="0">
            <a:normAutofit lnSpcReduction="10000"/>
          </a:bodyPr>
          <a:lstStyle/>
          <a:p>
            <a:pPr eaLnBrk="1" fontAlgn="auto" hangingPunct="1">
              <a:spcAft>
                <a:spcPts val="0"/>
              </a:spcAft>
              <a:defRPr/>
            </a:pPr>
            <a:r>
              <a:rPr lang="en-GB" altLang="en-US">
                <a:latin typeface="Arial" panose="020B0604020202020204" pitchFamily="34" charset="0"/>
                <a:cs typeface="Arial" panose="020B0604020202020204" pitchFamily="34" charset="0"/>
              </a:rPr>
              <a:t>The findings should be discussed in relation to the original hypotheses. </a:t>
            </a:r>
          </a:p>
          <a:p>
            <a:pPr eaLnBrk="1" fontAlgn="auto" hangingPunct="1">
              <a:spcAft>
                <a:spcPts val="0"/>
              </a:spcAft>
              <a:defRPr/>
            </a:pPr>
            <a:r>
              <a:rPr lang="en-GB" altLang="en-US">
                <a:latin typeface="Arial" panose="020B0604020202020204" pitchFamily="34" charset="0"/>
                <a:cs typeface="Arial" panose="020B0604020202020204" pitchFamily="34" charset="0"/>
              </a:rPr>
              <a:t>Please ensure that you relate the results obtained to the design employed.  </a:t>
            </a:r>
          </a:p>
          <a:p>
            <a:pPr eaLnBrk="1" fontAlgn="auto" hangingPunct="1">
              <a:spcAft>
                <a:spcPts val="0"/>
              </a:spcAft>
              <a:defRPr/>
            </a:pPr>
            <a:r>
              <a:rPr lang="en-GB" altLang="en-US">
                <a:latin typeface="Arial" panose="020B0604020202020204" pitchFamily="34" charset="0"/>
                <a:cs typeface="Arial" panose="020B0604020202020204" pitchFamily="34" charset="0"/>
              </a:rPr>
              <a:t>Consider the generalisability of the intervention effect.  </a:t>
            </a:r>
          </a:p>
          <a:p>
            <a:pPr eaLnBrk="1" fontAlgn="auto" hangingPunct="1">
              <a:spcAft>
                <a:spcPts val="0"/>
              </a:spcAft>
              <a:defRPr/>
            </a:pPr>
            <a:r>
              <a:rPr lang="en-GB" altLang="en-US">
                <a:latin typeface="Arial" panose="020B0604020202020204" pitchFamily="34" charset="0"/>
                <a:cs typeface="Arial" panose="020B0604020202020204" pitchFamily="34" charset="0"/>
              </a:rPr>
              <a:t>A critical review of the methods, design and analysis employed should be presented.  </a:t>
            </a:r>
          </a:p>
          <a:p>
            <a:pPr eaLnBrk="1" fontAlgn="auto" hangingPunct="1">
              <a:spcAft>
                <a:spcPts val="0"/>
              </a:spcAft>
              <a:defRPr/>
            </a:pPr>
            <a:r>
              <a:rPr lang="en-GB" altLang="en-US">
                <a:latin typeface="Arial" panose="020B0604020202020204" pitchFamily="34" charset="0"/>
                <a:cs typeface="Arial" panose="020B0604020202020204" pitchFamily="34" charset="0"/>
              </a:rPr>
              <a:t>Please comment on any relevant organisational and ethical issues surrounding this clinical study.  The </a:t>
            </a:r>
            <a:r>
              <a:rPr lang="en-GB" altLang="en-US" i="1">
                <a:latin typeface="Arial" panose="020B0604020202020204" pitchFamily="34" charset="0"/>
                <a:cs typeface="Arial" panose="020B0604020202020204" pitchFamily="34" charset="0"/>
              </a:rPr>
              <a:t>clinical significance</a:t>
            </a:r>
            <a:r>
              <a:rPr lang="en-GB" altLang="en-US">
                <a:latin typeface="Arial" panose="020B0604020202020204" pitchFamily="34" charset="0"/>
                <a:cs typeface="Arial" panose="020B0604020202020204" pitchFamily="34" charset="0"/>
              </a:rPr>
              <a:t> of the study should also be addressed.</a:t>
            </a:r>
          </a:p>
          <a:p>
            <a:pPr eaLnBrk="1" fontAlgn="auto" hangingPunct="1">
              <a:spcAft>
                <a:spcPts val="0"/>
              </a:spcAft>
              <a:defRPr/>
            </a:pPr>
            <a:endParaRPr lang="en-GB"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58602994-0ED0-504F-9C1D-E08B43D0F2E7}"/>
              </a:ext>
            </a:extLst>
          </p:cNvPr>
          <p:cNvSpPr>
            <a:spLocks noGrp="1" noChangeArrowheads="1"/>
          </p:cNvSpPr>
          <p:nvPr>
            <p:ph type="title"/>
          </p:nvPr>
        </p:nvSpPr>
        <p:spPr>
          <a:xfrm>
            <a:off x="2209800" y="457200"/>
            <a:ext cx="7772400" cy="1143000"/>
          </a:xfrm>
        </p:spPr>
        <p:txBody>
          <a:bodyPr/>
          <a:lstStyle/>
          <a:p>
            <a:pPr algn="ctr" eaLnBrk="1" hangingPunct="1"/>
            <a:r>
              <a:rPr lang="en-GB" altLang="en-US" sz="3600" b="1">
                <a:latin typeface="Times" pitchFamily="2" charset="0"/>
                <a:ea typeface="ＭＳ Ｐゴシック" panose="020B0600070205080204" pitchFamily="34" charset="-128"/>
              </a:rPr>
              <a:t>PROGRAMME</a:t>
            </a:r>
            <a:br>
              <a:rPr lang="en-GB" altLang="en-US" sz="3600" b="1">
                <a:latin typeface="Times" pitchFamily="2" charset="0"/>
                <a:ea typeface="ＭＳ Ｐゴシック" panose="020B0600070205080204" pitchFamily="34" charset="-128"/>
              </a:rPr>
            </a:br>
            <a:endParaRPr lang="en-GB" altLang="en-US" sz="3600" b="1">
              <a:latin typeface="Times" pitchFamily="2" charset="0"/>
              <a:ea typeface="ＭＳ Ｐゴシック" panose="020B0600070205080204" pitchFamily="34" charset="-128"/>
            </a:endParaRPr>
          </a:p>
        </p:txBody>
      </p:sp>
      <p:sp>
        <p:nvSpPr>
          <p:cNvPr id="7171" name="Rectangle 3">
            <a:extLst>
              <a:ext uri="{FF2B5EF4-FFF2-40B4-BE49-F238E27FC236}">
                <a16:creationId xmlns:a16="http://schemas.microsoft.com/office/drawing/2014/main" id="{96E116DD-6A86-BE4E-88BB-BC38E6EC65AA}"/>
              </a:ext>
            </a:extLst>
          </p:cNvPr>
          <p:cNvSpPr>
            <a:spLocks noGrp="1" noChangeArrowheads="1"/>
          </p:cNvSpPr>
          <p:nvPr>
            <p:ph idx="1"/>
          </p:nvPr>
        </p:nvSpPr>
        <p:spPr>
          <a:xfrm>
            <a:off x="2209800" y="1752600"/>
            <a:ext cx="7772400" cy="4114800"/>
          </a:xfrm>
        </p:spPr>
        <p:txBody>
          <a:bodyPr rtlCol="0">
            <a:normAutofit/>
          </a:bodyPr>
          <a:lstStyle/>
          <a:p>
            <a:pPr marL="0" indent="0" eaLnBrk="1" fontAlgn="auto" hangingPunct="1">
              <a:spcAft>
                <a:spcPts val="0"/>
              </a:spcAft>
              <a:buFont typeface="Arial" panose="020B0604020202020204" pitchFamily="34" charset="0"/>
              <a:buNone/>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Second day:  evaluation and interpretation</a:t>
            </a:r>
          </a:p>
          <a:p>
            <a:pPr marL="0" indent="0" eaLnBrk="1" fontAlgn="auto" hangingPunct="1">
              <a:spcAft>
                <a:spcPts val="0"/>
              </a:spcAft>
              <a:buFont typeface="Arial" panose="020B0604020202020204" pitchFamily="34" charset="0"/>
              <a:buNone/>
              <a:defRPr/>
            </a:pPr>
            <a:endParaRPr lang="en-GB" altLang="en-US" sz="2400" dirty="0">
              <a:latin typeface="Arial" panose="020B0604020202020204" pitchFamily="34" charset="0"/>
              <a:ea typeface="ＭＳ Ｐゴシック" panose="020B0600070205080204" pitchFamily="34" charset="-128"/>
              <a:cs typeface="Arial" panose="020B0604020202020204" pitchFamily="34" charset="0"/>
            </a:endParaRPr>
          </a:p>
          <a:p>
            <a:pPr eaLnBrk="1" fontAlgn="auto" hangingPunct="1">
              <a:spcAft>
                <a:spcPts val="0"/>
              </a:spcAft>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Approaches to evaluation – both visual and statistical.</a:t>
            </a:r>
          </a:p>
          <a:p>
            <a:pPr eaLnBrk="1" fontAlgn="auto" hangingPunct="1">
              <a:spcAft>
                <a:spcPts val="0"/>
              </a:spcAft>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Practicing analysing different types of single case  data using some SCED software</a:t>
            </a:r>
          </a:p>
          <a:p>
            <a:pPr eaLnBrk="1" fontAlgn="auto" hangingPunct="1">
              <a:spcAft>
                <a:spcPts val="0"/>
              </a:spcAft>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Look at the data generated and interpret it</a:t>
            </a:r>
          </a:p>
          <a:p>
            <a:pPr eaLnBrk="1" fontAlgn="auto" hangingPunct="1">
              <a:spcAft>
                <a:spcPts val="0"/>
              </a:spcAft>
              <a:buFont typeface="Monotype Sorts" pitchFamily="-111" charset="2"/>
              <a:buNone/>
              <a:defRPr/>
            </a:pPr>
            <a:endParaRPr lang="en-GB" altLang="en-US" sz="2400" b="1" dirty="0">
              <a:latin typeface="Times" panose="02020603050405020304" pitchFamily="18" charset="0"/>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171">
                                            <p:txEl>
                                              <p:pRg st="2" end="2"/>
                                            </p:txEl>
                                          </p:spTgt>
                                        </p:tgtEl>
                                        <p:attrNameLst>
                                          <p:attrName>style.visibility</p:attrName>
                                        </p:attrNameLst>
                                      </p:cBhvr>
                                      <p:to>
                                        <p:strVal val="visible"/>
                                      </p:to>
                                    </p:set>
                                    <p:anim calcmode="lin" valueType="num">
                                      <p:cBhvr additive="base">
                                        <p:cTn id="13" dur="500" fill="hold"/>
                                        <p:tgtEl>
                                          <p:spTgt spid="7171">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1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171">
                                            <p:txEl>
                                              <p:pRg st="3" end="3"/>
                                            </p:txEl>
                                          </p:spTgt>
                                        </p:tgtEl>
                                        <p:attrNameLst>
                                          <p:attrName>style.visibility</p:attrName>
                                        </p:attrNameLst>
                                      </p:cBhvr>
                                      <p:to>
                                        <p:strVal val="visible"/>
                                      </p:to>
                                    </p:set>
                                    <p:anim calcmode="lin" valueType="num">
                                      <p:cBhvr additive="base">
                                        <p:cTn id="19" dur="500" fill="hold"/>
                                        <p:tgtEl>
                                          <p:spTgt spid="717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17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171">
                                            <p:txEl>
                                              <p:pRg st="4" end="4"/>
                                            </p:txEl>
                                          </p:spTgt>
                                        </p:tgtEl>
                                        <p:attrNameLst>
                                          <p:attrName>style.visibility</p:attrName>
                                        </p:attrNameLst>
                                      </p:cBhvr>
                                      <p:to>
                                        <p:strVal val="visible"/>
                                      </p:to>
                                    </p:set>
                                    <p:anim calcmode="lin" valueType="num">
                                      <p:cBhvr additive="base">
                                        <p:cTn id="25" dur="500" fill="hold"/>
                                        <p:tgtEl>
                                          <p:spTgt spid="717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17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bldLvl="3"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41C867A1-D3CE-C047-B148-9DCC7963F6F2}"/>
              </a:ext>
            </a:extLst>
          </p:cNvPr>
          <p:cNvSpPr>
            <a:spLocks noGrp="1" noChangeArrowheads="1"/>
          </p:cNvSpPr>
          <p:nvPr>
            <p:ph type="title"/>
          </p:nvPr>
        </p:nvSpPr>
        <p:spPr/>
        <p:txBody>
          <a:bodyPr/>
          <a:lstStyle/>
          <a:p>
            <a:pPr algn="ctr" eaLnBrk="1" hangingPunct="1"/>
            <a:r>
              <a:rPr lang="en-GB" altLang="en-US" b="1"/>
              <a:t>What goes in the appendices?  </a:t>
            </a:r>
          </a:p>
        </p:txBody>
      </p:sp>
      <p:sp>
        <p:nvSpPr>
          <p:cNvPr id="3" name="Content Placeholder 2">
            <a:extLst>
              <a:ext uri="{FF2B5EF4-FFF2-40B4-BE49-F238E27FC236}">
                <a16:creationId xmlns:a16="http://schemas.microsoft.com/office/drawing/2014/main" id="{AF1682D1-D275-3446-A33D-4DDB38DD5C1E}"/>
              </a:ext>
            </a:extLst>
          </p:cNvPr>
          <p:cNvSpPr>
            <a:spLocks noGrp="1"/>
          </p:cNvSpPr>
          <p:nvPr>
            <p:ph idx="1"/>
          </p:nvPr>
        </p:nvSpPr>
        <p:spPr/>
        <p:txBody>
          <a:bodyPr rtlCol="0">
            <a:normAutofit/>
          </a:bodyPr>
          <a:lstStyle/>
          <a:p>
            <a:pPr eaLnBrk="1" fontAlgn="auto" hangingPunct="1">
              <a:spcAft>
                <a:spcPts val="0"/>
              </a:spcAft>
              <a:defRPr/>
            </a:pPr>
            <a:r>
              <a:rPr lang="en-GB" dirty="0">
                <a:latin typeface="Arial" panose="020B0604020202020204" pitchFamily="34" charset="0"/>
                <a:cs typeface="Arial" panose="020B0604020202020204" pitchFamily="34" charset="0"/>
              </a:rPr>
              <a:t>UP formulation  </a:t>
            </a:r>
          </a:p>
          <a:p>
            <a:pPr eaLnBrk="1" fontAlgn="auto" hangingPunct="1">
              <a:spcAft>
                <a:spcPts val="0"/>
              </a:spcAft>
              <a:defRPr/>
            </a:pPr>
            <a:r>
              <a:rPr lang="en-GB" dirty="0"/>
              <a:t>Examples of the idiographic data collection tools (e.g. observational schedules by staff or patient daily diaries) should be placed in the appendices and care should be taken to ensure that they are anonymous.  Redact personal information.  </a:t>
            </a:r>
          </a:p>
          <a:p>
            <a:pPr eaLnBrk="1" fontAlgn="auto" hangingPunct="1">
              <a:spcAft>
                <a:spcPts val="0"/>
              </a:spcAft>
              <a:defRPr/>
            </a:pPr>
            <a:r>
              <a:rPr lang="en-GB" dirty="0"/>
              <a:t>As the UP is a modularised approach, the CAP trainees should also submit an excel sheet in which the idiographic measures are clearly labelled in terms of dates of completion by the service user and the progression through the UP modules.    </a:t>
            </a:r>
          </a:p>
          <a:p>
            <a:pPr eaLnBrk="1" fontAlgn="auto" hangingPunct="1">
              <a:spcAft>
                <a:spcPts val="0"/>
              </a:spcAft>
              <a:defRPr/>
            </a:pPr>
            <a:r>
              <a:rPr lang="en-GB" dirty="0"/>
              <a:t>The signed consent form    </a:t>
            </a:r>
          </a:p>
          <a:p>
            <a:pPr marL="0" indent="0" eaLnBrk="1" fontAlgn="auto" hangingPunct="1">
              <a:spcAft>
                <a:spcPts val="0"/>
              </a:spcAft>
              <a:buFont typeface="Arial" panose="020B0604020202020204" pitchFamily="34" charset="0"/>
              <a:buNone/>
              <a:defRPr/>
            </a:pPr>
            <a:endParaRPr lang="en-GB" dirty="0">
              <a:latin typeface="Arial" panose="020B0604020202020204" pitchFamily="34" charset="0"/>
              <a:cs typeface="Arial" panose="020B0604020202020204" pitchFamily="34" charset="0"/>
            </a:endParaRPr>
          </a:p>
          <a:p>
            <a:pPr eaLnBrk="1" fontAlgn="auto" hangingPunct="1">
              <a:spcAft>
                <a:spcPts val="0"/>
              </a:spcAft>
              <a:defRPr/>
            </a:pPr>
            <a:endParaRPr lang="en-GB"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E8E742AF-FD6B-5B4F-BF51-914006A8C7C9}"/>
              </a:ext>
            </a:extLst>
          </p:cNvPr>
          <p:cNvSpPr>
            <a:spLocks noGrp="1" noChangeArrowheads="1"/>
          </p:cNvSpPr>
          <p:nvPr>
            <p:ph type="title"/>
          </p:nvPr>
        </p:nvSpPr>
        <p:spPr>
          <a:xfrm>
            <a:off x="2362200" y="533400"/>
            <a:ext cx="7696200" cy="381000"/>
          </a:xfrm>
        </p:spPr>
        <p:txBody>
          <a:bodyPr rtlCol="0">
            <a:normAutofit fontScale="90000"/>
          </a:bodyPr>
          <a:lstStyle/>
          <a:p>
            <a:pPr algn="ctr" eaLnBrk="1" fontAlgn="auto" hangingPunct="1">
              <a:spcAft>
                <a:spcPts val="0"/>
              </a:spcAft>
              <a:defRPr/>
            </a:pPr>
            <a:r>
              <a:rPr lang="en-GB" altLang="en-US" sz="3200" b="1" dirty="0">
                <a:latin typeface="Times" panose="02020603050405020304" pitchFamily="18" charset="0"/>
                <a:ea typeface="ＭＳ Ｐゴシック" panose="020B0600070205080204" pitchFamily="34" charset="-128"/>
              </a:rPr>
              <a:t>CONCLUSIONS</a:t>
            </a:r>
            <a:endParaRPr lang="en-GB" altLang="en-US" sz="3200" dirty="0">
              <a:latin typeface="Times" panose="02020603050405020304" pitchFamily="18" charset="0"/>
              <a:ea typeface="ＭＳ Ｐゴシック" panose="020B0600070205080204" pitchFamily="34" charset="-128"/>
            </a:endParaRPr>
          </a:p>
        </p:txBody>
      </p:sp>
      <p:sp>
        <p:nvSpPr>
          <p:cNvPr id="218115" name="Rectangle 3">
            <a:extLst>
              <a:ext uri="{FF2B5EF4-FFF2-40B4-BE49-F238E27FC236}">
                <a16:creationId xmlns:a16="http://schemas.microsoft.com/office/drawing/2014/main" id="{6C39789C-A28F-C74A-9679-6AA2055477F2}"/>
              </a:ext>
            </a:extLst>
          </p:cNvPr>
          <p:cNvSpPr>
            <a:spLocks noGrp="1" noChangeArrowheads="1"/>
          </p:cNvSpPr>
          <p:nvPr>
            <p:ph idx="1"/>
          </p:nvPr>
        </p:nvSpPr>
        <p:spPr/>
        <p:txBody>
          <a:bodyPr rtlCol="0">
            <a:normAutofit/>
          </a:bodyPr>
          <a:lstStyle/>
          <a:p>
            <a:pPr eaLnBrk="1" fontAlgn="auto" hangingPunct="1">
              <a:spcAft>
                <a:spcPts val="0"/>
              </a:spcAft>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SCED can be used in a wide variety of situations and these range across service users and settings.</a:t>
            </a:r>
          </a:p>
          <a:p>
            <a:pPr eaLnBrk="1" fontAlgn="auto" hangingPunct="1">
              <a:spcAft>
                <a:spcPts val="0"/>
              </a:spcAft>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CAPs as a scientist-practitioners – a good place to be.  </a:t>
            </a:r>
          </a:p>
          <a:p>
            <a:pPr eaLnBrk="1" fontAlgn="auto" hangingPunct="1">
              <a:spcAft>
                <a:spcPts val="0"/>
              </a:spcAft>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Integrate the methods into your practice – don’t be anxious.</a:t>
            </a:r>
          </a:p>
          <a:p>
            <a:pPr eaLnBrk="1" fontAlgn="auto" hangingPunct="1">
              <a:spcAft>
                <a:spcPts val="0"/>
              </a:spcAft>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Always start with the baseline -  the design can evolve and be flexible</a:t>
            </a:r>
          </a:p>
          <a:p>
            <a:pPr eaLnBrk="1" fontAlgn="auto" hangingPunct="1">
              <a:spcAft>
                <a:spcPts val="0"/>
              </a:spcAft>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Remember to </a:t>
            </a:r>
            <a:r>
              <a:rPr lang="en-GB" altLang="en-US" sz="2400" dirty="0" err="1">
                <a:latin typeface="Arial" panose="020B0604020202020204" pitchFamily="34" charset="0"/>
                <a:ea typeface="ＭＳ Ｐゴシック" panose="020B0600070205080204" pitchFamily="34" charset="-128"/>
                <a:cs typeface="Arial" panose="020B0604020202020204" pitchFamily="34" charset="0"/>
              </a:rPr>
              <a:t>reme</a:t>
            </a:r>
            <a:r>
              <a:rPr lang="en-US" altLang="en-US" sz="2400" dirty="0">
                <a:latin typeface="Arial" panose="020B0604020202020204" pitchFamily="34" charset="0"/>
                <a:ea typeface="ＭＳ Ｐゴシック" panose="020B0600070205080204" pitchFamily="34" charset="-128"/>
                <a:cs typeface="Arial" panose="020B0604020202020204" pitchFamily="34" charset="0"/>
              </a:rPr>
              <a:t>m</a:t>
            </a:r>
            <a:r>
              <a:rPr lang="en-GB" altLang="en-US" sz="2400" dirty="0" err="1">
                <a:latin typeface="Arial" panose="020B0604020202020204" pitchFamily="34" charset="0"/>
                <a:ea typeface="ＭＳ Ｐゴシック" panose="020B0600070205080204" pitchFamily="34" charset="-128"/>
                <a:cs typeface="Arial" panose="020B0604020202020204" pitchFamily="34" charset="0"/>
              </a:rPr>
              <a:t>ber</a:t>
            </a:r>
            <a:r>
              <a:rPr lang="en-GB" altLang="en-US" sz="2400" dirty="0">
                <a:latin typeface="Arial" panose="020B0604020202020204" pitchFamily="34" charset="0"/>
                <a:ea typeface="ＭＳ Ｐゴシック" panose="020B0600070205080204" pitchFamily="34" charset="-128"/>
                <a:cs typeface="Arial" panose="020B0604020202020204" pitchFamily="34" charset="0"/>
              </a:rPr>
              <a:t> your client -  your job is to help then and not manipulate variables and phases</a:t>
            </a:r>
          </a:p>
          <a:p>
            <a:pPr eaLnBrk="1" fontAlgn="auto" hangingPunct="1">
              <a:spcAft>
                <a:spcPts val="0"/>
              </a:spcAft>
              <a:defRPr/>
            </a:pPr>
            <a:r>
              <a:rPr lang="en-GB" altLang="en-US" sz="2400" dirty="0">
                <a:latin typeface="Arial" panose="020B0604020202020204" pitchFamily="34" charset="0"/>
                <a:ea typeface="ＭＳ Ｐゴシック" panose="020B0600070205080204" pitchFamily="34" charset="-128"/>
                <a:cs typeface="Arial" panose="020B0604020202020204" pitchFamily="34" charset="0"/>
              </a:rPr>
              <a:t>Play around with the methodology</a:t>
            </a:r>
          </a:p>
          <a:p>
            <a:pPr marL="0" indent="0" eaLnBrk="1" fontAlgn="auto" hangingPunct="1">
              <a:spcAft>
                <a:spcPts val="0"/>
              </a:spcAft>
              <a:buFont typeface="Arial" panose="020B0604020202020204" pitchFamily="34" charset="0"/>
              <a:buNone/>
              <a:defRPr/>
            </a:pPr>
            <a:endParaRPr lang="en-GB" altLang="en-US" sz="2000" b="1" dirty="0">
              <a:latin typeface="Times" panose="02020603050405020304" pitchFamily="18" charset="0"/>
              <a:ea typeface="ＭＳ Ｐゴシック" panose="020B0600070205080204" pitchFamily="34" charset="-128"/>
            </a:endParaRPr>
          </a:p>
          <a:p>
            <a:pPr eaLnBrk="1" fontAlgn="auto" hangingPunct="1">
              <a:spcAft>
                <a:spcPts val="0"/>
              </a:spcAft>
              <a:defRPr/>
            </a:pPr>
            <a:endParaRPr lang="en-GB" altLang="en-US" sz="2000" b="1" dirty="0">
              <a:latin typeface="Times" panose="02020603050405020304" pitchFamily="18" charset="0"/>
              <a:ea typeface="ＭＳ Ｐゴシック" panose="020B0600070205080204" pitchFamily="34" charset="-128"/>
            </a:endParaRPr>
          </a:p>
          <a:p>
            <a:pPr eaLnBrk="1" fontAlgn="auto" hangingPunct="1">
              <a:spcAft>
                <a:spcPts val="0"/>
              </a:spcAft>
              <a:defRPr/>
            </a:pPr>
            <a:endParaRPr lang="en-GB" altLang="en-US" b="1" dirty="0">
              <a:latin typeface="Times" panose="02020603050405020304" pitchFamily="18" charset="0"/>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8115">
                                            <p:txEl>
                                              <p:pRg st="0" end="0"/>
                                            </p:txEl>
                                          </p:spTgt>
                                        </p:tgtEl>
                                        <p:attrNameLst>
                                          <p:attrName>style.visibility</p:attrName>
                                        </p:attrNameLst>
                                      </p:cBhvr>
                                      <p:to>
                                        <p:strVal val="visible"/>
                                      </p:to>
                                    </p:set>
                                    <p:anim calcmode="lin" valueType="num">
                                      <p:cBhvr additive="base">
                                        <p:cTn id="7" dur="500" fill="hold"/>
                                        <p:tgtEl>
                                          <p:spTgt spid="2181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81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8115">
                                            <p:txEl>
                                              <p:pRg st="1" end="1"/>
                                            </p:txEl>
                                          </p:spTgt>
                                        </p:tgtEl>
                                        <p:attrNameLst>
                                          <p:attrName>style.visibility</p:attrName>
                                        </p:attrNameLst>
                                      </p:cBhvr>
                                      <p:to>
                                        <p:strVal val="visible"/>
                                      </p:to>
                                    </p:set>
                                    <p:anim calcmode="lin" valueType="num">
                                      <p:cBhvr additive="base">
                                        <p:cTn id="13" dur="500" fill="hold"/>
                                        <p:tgtEl>
                                          <p:spTgt spid="2181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81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8115">
                                            <p:txEl>
                                              <p:pRg st="2" end="2"/>
                                            </p:txEl>
                                          </p:spTgt>
                                        </p:tgtEl>
                                        <p:attrNameLst>
                                          <p:attrName>style.visibility</p:attrName>
                                        </p:attrNameLst>
                                      </p:cBhvr>
                                      <p:to>
                                        <p:strVal val="visible"/>
                                      </p:to>
                                    </p:set>
                                    <p:anim calcmode="lin" valueType="num">
                                      <p:cBhvr additive="base">
                                        <p:cTn id="19" dur="500" fill="hold"/>
                                        <p:tgtEl>
                                          <p:spTgt spid="21811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181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18115">
                                            <p:txEl>
                                              <p:pRg st="3" end="3"/>
                                            </p:txEl>
                                          </p:spTgt>
                                        </p:tgtEl>
                                        <p:attrNameLst>
                                          <p:attrName>style.visibility</p:attrName>
                                        </p:attrNameLst>
                                      </p:cBhvr>
                                      <p:to>
                                        <p:strVal val="visible"/>
                                      </p:to>
                                    </p:set>
                                    <p:anim calcmode="lin" valueType="num">
                                      <p:cBhvr additive="base">
                                        <p:cTn id="25" dur="500" fill="hold"/>
                                        <p:tgtEl>
                                          <p:spTgt spid="21811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811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18115">
                                            <p:txEl>
                                              <p:pRg st="4" end="4"/>
                                            </p:txEl>
                                          </p:spTgt>
                                        </p:tgtEl>
                                        <p:attrNameLst>
                                          <p:attrName>style.visibility</p:attrName>
                                        </p:attrNameLst>
                                      </p:cBhvr>
                                      <p:to>
                                        <p:strVal val="visible"/>
                                      </p:to>
                                    </p:set>
                                    <p:anim calcmode="lin" valueType="num">
                                      <p:cBhvr additive="base">
                                        <p:cTn id="31" dur="500" fill="hold"/>
                                        <p:tgtEl>
                                          <p:spTgt spid="21811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1811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18115">
                                            <p:txEl>
                                              <p:pRg st="5" end="5"/>
                                            </p:txEl>
                                          </p:spTgt>
                                        </p:tgtEl>
                                        <p:attrNameLst>
                                          <p:attrName>style.visibility</p:attrName>
                                        </p:attrNameLst>
                                      </p:cBhvr>
                                      <p:to>
                                        <p:strVal val="visible"/>
                                      </p:to>
                                    </p:set>
                                    <p:anim calcmode="lin" valueType="num">
                                      <p:cBhvr additive="base">
                                        <p:cTn id="37" dur="500" fill="hold"/>
                                        <p:tgtEl>
                                          <p:spTgt spid="21811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1811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build="p" bldLvl="2"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a:extLst>
              <a:ext uri="{FF2B5EF4-FFF2-40B4-BE49-F238E27FC236}">
                <a16:creationId xmlns:a16="http://schemas.microsoft.com/office/drawing/2014/main" id="{66EF11B4-67AE-574F-8B9A-C1478F95B32A}"/>
              </a:ext>
            </a:extLst>
          </p:cNvPr>
          <p:cNvSpPr>
            <a:spLocks noGrp="1" noChangeArrowheads="1"/>
          </p:cNvSpPr>
          <p:nvPr>
            <p:ph type="ctrTitle"/>
          </p:nvPr>
        </p:nvSpPr>
        <p:spPr/>
        <p:txBody>
          <a:bodyPr/>
          <a:lstStyle/>
          <a:p>
            <a:pPr eaLnBrk="1" hangingPunct="1"/>
            <a:r>
              <a:rPr lang="en-GB" altLang="en-US"/>
              <a:t>How to analyse and interpret SCED data?</a:t>
            </a:r>
          </a:p>
        </p:txBody>
      </p:sp>
      <p:sp>
        <p:nvSpPr>
          <p:cNvPr id="78850" name="Subtitle 2">
            <a:extLst>
              <a:ext uri="{FF2B5EF4-FFF2-40B4-BE49-F238E27FC236}">
                <a16:creationId xmlns:a16="http://schemas.microsoft.com/office/drawing/2014/main" id="{D4C336E4-8FDB-1043-B6A5-AE9C4D67BCFC}"/>
              </a:ext>
            </a:extLst>
          </p:cNvPr>
          <p:cNvSpPr>
            <a:spLocks noGrp="1" noChangeArrowheads="1"/>
          </p:cNvSpPr>
          <p:nvPr>
            <p:ph type="subTitle" idx="1"/>
          </p:nvPr>
        </p:nvSpPr>
        <p:spPr/>
        <p:txBody>
          <a:bodyPr/>
          <a:lstStyle/>
          <a:p>
            <a:pPr eaLnBrk="1" hangingPunct="1"/>
            <a:r>
              <a:rPr lang="en-GB" altLang="en-US" sz="3200"/>
              <a:t>Day 2</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a:extLst>
              <a:ext uri="{FF2B5EF4-FFF2-40B4-BE49-F238E27FC236}">
                <a16:creationId xmlns:a16="http://schemas.microsoft.com/office/drawing/2014/main" id="{CAF5B50D-2E64-6147-99F0-7567B343E750}"/>
              </a:ext>
            </a:extLst>
          </p:cNvPr>
          <p:cNvSpPr>
            <a:spLocks noGrp="1" noChangeArrowheads="1"/>
          </p:cNvSpPr>
          <p:nvPr>
            <p:ph type="title"/>
          </p:nvPr>
        </p:nvSpPr>
        <p:spPr/>
        <p:txBody>
          <a:bodyPr/>
          <a:lstStyle/>
          <a:p>
            <a:pPr eaLnBrk="1" hangingPunct="1"/>
            <a:r>
              <a:rPr lang="en-GB" altLang="en-US"/>
              <a:t>Recap from Day 1</a:t>
            </a:r>
          </a:p>
        </p:txBody>
      </p:sp>
      <p:sp>
        <p:nvSpPr>
          <p:cNvPr id="79874" name="Content Placeholder 2">
            <a:extLst>
              <a:ext uri="{FF2B5EF4-FFF2-40B4-BE49-F238E27FC236}">
                <a16:creationId xmlns:a16="http://schemas.microsoft.com/office/drawing/2014/main" id="{FA77899C-42C2-2A4C-A02D-A7E941F8F971}"/>
              </a:ext>
            </a:extLst>
          </p:cNvPr>
          <p:cNvSpPr>
            <a:spLocks noGrp="1" noChangeArrowheads="1"/>
          </p:cNvSpPr>
          <p:nvPr>
            <p:ph idx="1"/>
          </p:nvPr>
        </p:nvSpPr>
        <p:spPr/>
        <p:txBody>
          <a:bodyPr/>
          <a:lstStyle/>
          <a:p>
            <a:pPr eaLnBrk="1" hangingPunct="1"/>
            <a:r>
              <a:rPr lang="en-GB" altLang="en-US"/>
              <a:t>Introduced rationale and applications of SCED</a:t>
            </a:r>
          </a:p>
          <a:p>
            <a:pPr eaLnBrk="1" hangingPunct="1"/>
            <a:r>
              <a:rPr lang="en-GB" altLang="en-US"/>
              <a:t>Aware of different types of SCED design </a:t>
            </a:r>
          </a:p>
          <a:p>
            <a:pPr eaLnBrk="1" hangingPunct="1"/>
            <a:r>
              <a:rPr lang="en-GB" altLang="en-US"/>
              <a:t>How to design and implement measures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5DDE76E2-DB4A-DF49-8BF3-C1176CDAE2F6}"/>
              </a:ext>
            </a:extLst>
          </p:cNvPr>
          <p:cNvSpPr>
            <a:spLocks noGrp="1" noChangeArrowheads="1"/>
          </p:cNvSpPr>
          <p:nvPr>
            <p:ph type="title"/>
          </p:nvPr>
        </p:nvSpPr>
        <p:spPr/>
        <p:txBody>
          <a:bodyPr/>
          <a:lstStyle/>
          <a:p>
            <a:pPr eaLnBrk="1" hangingPunct="1"/>
            <a:r>
              <a:rPr lang="en-GB" altLang="en-US"/>
              <a:t>Plan for Day 2</a:t>
            </a:r>
          </a:p>
        </p:txBody>
      </p:sp>
      <p:sp>
        <p:nvSpPr>
          <p:cNvPr id="3" name="Content Placeholder 2">
            <a:extLst>
              <a:ext uri="{FF2B5EF4-FFF2-40B4-BE49-F238E27FC236}">
                <a16:creationId xmlns:a16="http://schemas.microsoft.com/office/drawing/2014/main" id="{BBCB13FE-F5DE-FB41-891A-965DA7E5F243}"/>
              </a:ext>
            </a:extLst>
          </p:cNvPr>
          <p:cNvSpPr>
            <a:spLocks noGrp="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r>
              <a:rPr lang="en-GB" b="1" dirty="0"/>
              <a:t>Evaluation and interpretation</a:t>
            </a:r>
          </a:p>
          <a:p>
            <a:pPr eaLnBrk="1" fontAlgn="auto" hangingPunct="1">
              <a:spcAft>
                <a:spcPts val="0"/>
              </a:spcAft>
              <a:defRPr/>
            </a:pPr>
            <a:r>
              <a:rPr lang="en-GB" dirty="0"/>
              <a:t>Visual analysis and interpretation</a:t>
            </a:r>
          </a:p>
          <a:p>
            <a:pPr eaLnBrk="1" fontAlgn="auto" hangingPunct="1">
              <a:spcAft>
                <a:spcPts val="0"/>
              </a:spcAft>
              <a:defRPr/>
            </a:pPr>
            <a:r>
              <a:rPr lang="en-GB" dirty="0"/>
              <a:t>Statistical analysis and caveats</a:t>
            </a:r>
          </a:p>
          <a:p>
            <a:pPr eaLnBrk="1" fontAlgn="auto" hangingPunct="1">
              <a:spcAft>
                <a:spcPts val="0"/>
              </a:spcAft>
              <a:defRPr/>
            </a:pPr>
            <a:r>
              <a:rPr lang="en-GB" dirty="0"/>
              <a:t>Assessing nomothetic outcomes </a:t>
            </a:r>
          </a:p>
          <a:p>
            <a:pPr eaLnBrk="1" fontAlgn="auto" hangingPunct="1">
              <a:spcAft>
                <a:spcPts val="0"/>
              </a:spcAft>
              <a:defRPr/>
            </a:pPr>
            <a:r>
              <a:rPr lang="en-GB" dirty="0"/>
              <a:t>How it fits with your assignment</a:t>
            </a:r>
          </a:p>
          <a:p>
            <a:pPr eaLnBrk="1" fontAlgn="auto" hangingPunct="1">
              <a:spcAft>
                <a:spcPts val="0"/>
              </a:spcAft>
              <a:defRPr/>
            </a:pPr>
            <a:r>
              <a:rPr lang="en-GB" dirty="0"/>
              <a:t>SCED analysis software and resources</a:t>
            </a:r>
          </a:p>
          <a:p>
            <a:pPr eaLnBrk="1" fontAlgn="auto" hangingPunct="1">
              <a:spcAft>
                <a:spcPts val="0"/>
              </a:spcAft>
              <a:defRPr/>
            </a:pPr>
            <a:r>
              <a:rPr lang="en-GB" dirty="0"/>
              <a:t>Practical exercise: Have a go at some analysis!</a:t>
            </a:r>
          </a:p>
          <a:p>
            <a:pPr eaLnBrk="1" fontAlgn="auto" hangingPunct="1">
              <a:spcAft>
                <a:spcPts val="0"/>
              </a:spcAft>
              <a:defRPr/>
            </a:pPr>
            <a:endParaRPr lang="en-GB"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a:extLst>
              <a:ext uri="{FF2B5EF4-FFF2-40B4-BE49-F238E27FC236}">
                <a16:creationId xmlns:a16="http://schemas.microsoft.com/office/drawing/2014/main" id="{C97584AF-AE0D-5248-981C-13F853782416}"/>
              </a:ext>
            </a:extLst>
          </p:cNvPr>
          <p:cNvSpPr>
            <a:spLocks noGrp="1" noChangeArrowheads="1"/>
          </p:cNvSpPr>
          <p:nvPr>
            <p:ph type="title"/>
          </p:nvPr>
        </p:nvSpPr>
        <p:spPr/>
        <p:txBody>
          <a:bodyPr/>
          <a:lstStyle/>
          <a:p>
            <a:pPr eaLnBrk="1" hangingPunct="1"/>
            <a:r>
              <a:rPr lang="en-GB" altLang="en-US"/>
              <a:t>Key features of SCED analysis</a:t>
            </a:r>
          </a:p>
        </p:txBody>
      </p:sp>
      <p:sp>
        <p:nvSpPr>
          <p:cNvPr id="3" name="Content Placeholder 2">
            <a:extLst>
              <a:ext uri="{FF2B5EF4-FFF2-40B4-BE49-F238E27FC236}">
                <a16:creationId xmlns:a16="http://schemas.microsoft.com/office/drawing/2014/main" id="{1339D5D0-460D-7940-9960-F364D35B4293}"/>
              </a:ext>
            </a:extLst>
          </p:cNvPr>
          <p:cNvSpPr>
            <a:spLocks noGrp="1"/>
          </p:cNvSpPr>
          <p:nvPr>
            <p:ph idx="1"/>
          </p:nvPr>
        </p:nvSpPr>
        <p:spPr/>
        <p:txBody>
          <a:bodyPr rtlCol="0">
            <a:normAutofit lnSpcReduction="10000"/>
          </a:bodyPr>
          <a:lstStyle/>
          <a:p>
            <a:pPr eaLnBrk="1" fontAlgn="auto" hangingPunct="1">
              <a:spcAft>
                <a:spcPts val="0"/>
              </a:spcAft>
              <a:defRPr/>
            </a:pPr>
            <a:r>
              <a:rPr lang="en-GB" dirty="0"/>
              <a:t>SCEDs are fundamentally different to group-based research</a:t>
            </a:r>
          </a:p>
          <a:p>
            <a:pPr lvl="1" eaLnBrk="1" fontAlgn="auto" hangingPunct="1">
              <a:spcAft>
                <a:spcPts val="0"/>
              </a:spcAft>
              <a:defRPr/>
            </a:pPr>
            <a:r>
              <a:rPr lang="en-GB" dirty="0"/>
              <a:t>Group research -&gt; averages/combined findings/overall effects</a:t>
            </a:r>
          </a:p>
          <a:p>
            <a:pPr lvl="1" eaLnBrk="1" fontAlgn="auto" hangingPunct="1">
              <a:spcAft>
                <a:spcPts val="0"/>
              </a:spcAft>
              <a:defRPr/>
            </a:pPr>
            <a:r>
              <a:rPr lang="en-GB" dirty="0"/>
              <a:t>SCED -&gt; raw data/stability, variability, trends/individual effects </a:t>
            </a:r>
          </a:p>
          <a:p>
            <a:pPr marL="457200" lvl="1" indent="0" eaLnBrk="1" fontAlgn="auto" hangingPunct="1">
              <a:spcAft>
                <a:spcPts val="0"/>
              </a:spcAft>
              <a:buFont typeface="Arial" panose="020B0604020202020204" pitchFamily="34" charset="0"/>
              <a:buNone/>
              <a:defRPr/>
            </a:pPr>
            <a:endParaRPr lang="en-GB" dirty="0"/>
          </a:p>
          <a:p>
            <a:pPr marL="514350" indent="-514350" eaLnBrk="1" fontAlgn="auto" hangingPunct="1">
              <a:spcAft>
                <a:spcPts val="0"/>
              </a:spcAft>
              <a:buFont typeface="+mj-lt"/>
              <a:buAutoNum type="arabicParenR"/>
              <a:defRPr/>
            </a:pPr>
            <a:r>
              <a:rPr lang="en-GB" dirty="0"/>
              <a:t>Visual analysis – </a:t>
            </a:r>
            <a:r>
              <a:rPr lang="en-GB" i="1" dirty="0"/>
              <a:t>this is the main analysis!</a:t>
            </a:r>
          </a:p>
          <a:p>
            <a:pPr lvl="1" eaLnBrk="1" fontAlgn="auto" hangingPunct="1">
              <a:spcAft>
                <a:spcPts val="0"/>
              </a:spcAft>
              <a:defRPr/>
            </a:pPr>
            <a:r>
              <a:rPr lang="en-GB" dirty="0"/>
              <a:t>Plot and analyse time series data visually </a:t>
            </a:r>
          </a:p>
          <a:p>
            <a:pPr lvl="1" eaLnBrk="1" fontAlgn="auto" hangingPunct="1">
              <a:spcAft>
                <a:spcPts val="0"/>
              </a:spcAft>
              <a:defRPr/>
            </a:pPr>
            <a:endParaRPr lang="en-GB" dirty="0"/>
          </a:p>
          <a:p>
            <a:pPr marL="514350" indent="-514350" eaLnBrk="1" fontAlgn="auto" hangingPunct="1">
              <a:spcAft>
                <a:spcPts val="0"/>
              </a:spcAft>
              <a:buFont typeface="+mj-lt"/>
              <a:buAutoNum type="arabicParenR"/>
              <a:defRPr/>
            </a:pPr>
            <a:r>
              <a:rPr lang="en-GB" dirty="0"/>
              <a:t>Statistical analysis </a:t>
            </a:r>
          </a:p>
          <a:p>
            <a:pPr lvl="1" eaLnBrk="1" fontAlgn="auto" hangingPunct="1">
              <a:spcAft>
                <a:spcPts val="0"/>
              </a:spcAft>
              <a:defRPr/>
            </a:pPr>
            <a:r>
              <a:rPr lang="en-GB" dirty="0"/>
              <a:t>Use statistics to confirm visual analysis </a:t>
            </a:r>
          </a:p>
          <a:p>
            <a:pPr lvl="1" eaLnBrk="1" fontAlgn="auto" hangingPunct="1">
              <a:spcAft>
                <a:spcPts val="0"/>
              </a:spcAft>
              <a:defRPr/>
            </a:pPr>
            <a:r>
              <a:rPr lang="en-GB" dirty="0"/>
              <a:t>Never interpret SCED statistics in isolation – viewed alongside visual plots</a:t>
            </a:r>
          </a:p>
          <a:p>
            <a:pPr lvl="1" eaLnBrk="1" fontAlgn="auto" hangingPunct="1">
              <a:spcAft>
                <a:spcPts val="0"/>
              </a:spcAft>
              <a:defRPr/>
            </a:pPr>
            <a:r>
              <a:rPr lang="en-GB" dirty="0"/>
              <a:t>Be aware of the limitations of statistical analysis in SCED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BD2E23D3-8FCA-2A4B-AF1A-9DF21F1E717E}"/>
              </a:ext>
            </a:extLst>
          </p:cNvPr>
          <p:cNvSpPr>
            <a:spLocks noGrp="1" noChangeArrowheads="1"/>
          </p:cNvSpPr>
          <p:nvPr>
            <p:ph type="title"/>
          </p:nvPr>
        </p:nvSpPr>
        <p:spPr/>
        <p:txBody>
          <a:bodyPr/>
          <a:lstStyle/>
          <a:p>
            <a:pPr eaLnBrk="1" hangingPunct="1"/>
            <a:r>
              <a:rPr lang="en-GB" altLang="en-US"/>
              <a:t>Visual analysis</a:t>
            </a:r>
          </a:p>
        </p:txBody>
      </p:sp>
      <p:sp>
        <p:nvSpPr>
          <p:cNvPr id="82946" name="Content Placeholder 2">
            <a:extLst>
              <a:ext uri="{FF2B5EF4-FFF2-40B4-BE49-F238E27FC236}">
                <a16:creationId xmlns:a16="http://schemas.microsoft.com/office/drawing/2014/main" id="{88FE1FB1-78D2-EF47-9222-C7D89665DC0E}"/>
              </a:ext>
            </a:extLst>
          </p:cNvPr>
          <p:cNvSpPr>
            <a:spLocks noGrp="1" noChangeArrowheads="1"/>
          </p:cNvSpPr>
          <p:nvPr>
            <p:ph idx="1"/>
          </p:nvPr>
        </p:nvSpPr>
        <p:spPr>
          <a:xfrm>
            <a:off x="661988" y="1579563"/>
            <a:ext cx="11530012" cy="650875"/>
          </a:xfrm>
        </p:spPr>
        <p:txBody>
          <a:bodyPr/>
          <a:lstStyle/>
          <a:p>
            <a:pPr eaLnBrk="1" hangingPunct="1"/>
            <a:r>
              <a:rPr lang="en-GB" altLang="en-US" sz="2400"/>
              <a:t>Plot each idiographic measure in a time series graph</a:t>
            </a:r>
          </a:p>
        </p:txBody>
      </p:sp>
      <p:pic>
        <p:nvPicPr>
          <p:cNvPr id="82947" name="Picture 4">
            <a:extLst>
              <a:ext uri="{FF2B5EF4-FFF2-40B4-BE49-F238E27FC236}">
                <a16:creationId xmlns:a16="http://schemas.microsoft.com/office/drawing/2014/main" id="{07360832-2A93-5846-B8C9-8DD1CDCBEE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788" y="2230438"/>
            <a:ext cx="8226425" cy="426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TextBox 7">
            <a:extLst>
              <a:ext uri="{FF2B5EF4-FFF2-40B4-BE49-F238E27FC236}">
                <a16:creationId xmlns:a16="http://schemas.microsoft.com/office/drawing/2014/main" id="{8A1A4D2E-E423-7248-B495-1FCEDA6AA52F}"/>
              </a:ext>
            </a:extLst>
          </p:cNvPr>
          <p:cNvSpPr txBox="1">
            <a:spLocks noChangeArrowheads="1"/>
          </p:cNvSpPr>
          <p:nvPr/>
        </p:nvSpPr>
        <p:spPr bwMode="auto">
          <a:xfrm>
            <a:off x="9444038" y="4956175"/>
            <a:ext cx="25558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GB" altLang="en-US" sz="1800"/>
              <a:t>Time points along the horizontal X axis</a:t>
            </a:r>
          </a:p>
        </p:txBody>
      </p:sp>
      <p:sp>
        <p:nvSpPr>
          <p:cNvPr id="82949" name="TextBox 8">
            <a:extLst>
              <a:ext uri="{FF2B5EF4-FFF2-40B4-BE49-F238E27FC236}">
                <a16:creationId xmlns:a16="http://schemas.microsoft.com/office/drawing/2014/main" id="{59F82A41-BD3D-7E4E-94E3-ECF4A60C09E3}"/>
              </a:ext>
            </a:extLst>
          </p:cNvPr>
          <p:cNvSpPr txBox="1">
            <a:spLocks noChangeArrowheads="1"/>
          </p:cNvSpPr>
          <p:nvPr/>
        </p:nvSpPr>
        <p:spPr bwMode="auto">
          <a:xfrm>
            <a:off x="-207963" y="3498850"/>
            <a:ext cx="25542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1" eaLnBrk="1" hangingPunct="1">
              <a:lnSpc>
                <a:spcPct val="100000"/>
              </a:lnSpc>
              <a:spcBef>
                <a:spcPct val="0"/>
              </a:spcBef>
              <a:buFontTx/>
              <a:buNone/>
            </a:pPr>
            <a:r>
              <a:rPr lang="en-GB" altLang="en-US" sz="1800"/>
              <a:t>Severity/score on vertical Y axis</a:t>
            </a:r>
          </a:p>
        </p:txBody>
      </p:sp>
      <p:sp>
        <p:nvSpPr>
          <p:cNvPr id="82950" name="Rectangle 9">
            <a:extLst>
              <a:ext uri="{FF2B5EF4-FFF2-40B4-BE49-F238E27FC236}">
                <a16:creationId xmlns:a16="http://schemas.microsoft.com/office/drawing/2014/main" id="{BFF417DF-7EA8-9047-8EA7-050837013AB0}"/>
              </a:ext>
            </a:extLst>
          </p:cNvPr>
          <p:cNvSpPr>
            <a:spLocks noChangeArrowheads="1"/>
          </p:cNvSpPr>
          <p:nvPr/>
        </p:nvSpPr>
        <p:spPr bwMode="auto">
          <a:xfrm>
            <a:off x="8275638" y="1498600"/>
            <a:ext cx="30781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1" algn="ctr" eaLnBrk="1" hangingPunct="1">
              <a:lnSpc>
                <a:spcPct val="100000"/>
              </a:lnSpc>
              <a:spcBef>
                <a:spcPct val="0"/>
              </a:spcBef>
              <a:buFontTx/>
              <a:buNone/>
            </a:pPr>
            <a:r>
              <a:rPr lang="en-GB" altLang="en-US" sz="1800"/>
              <a:t>Depict phases with vertical lines intersecting the X axis</a:t>
            </a:r>
          </a:p>
        </p:txBody>
      </p:sp>
      <p:cxnSp>
        <p:nvCxnSpPr>
          <p:cNvPr id="12" name="Straight Arrow Connector 11">
            <a:extLst>
              <a:ext uri="{FF2B5EF4-FFF2-40B4-BE49-F238E27FC236}">
                <a16:creationId xmlns:a16="http://schemas.microsoft.com/office/drawing/2014/main" id="{0756119A-562D-6E4E-96A7-04F5BBB2F8A7}"/>
              </a:ext>
            </a:extLst>
          </p:cNvPr>
          <p:cNvCxnSpPr>
            <a:cxnSpLocks/>
          </p:cNvCxnSpPr>
          <p:nvPr/>
        </p:nvCxnSpPr>
        <p:spPr>
          <a:xfrm flipH="1">
            <a:off x="7780338" y="1960563"/>
            <a:ext cx="1058862" cy="86201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4584F03-E06E-3748-B458-7088BA5A0C34}"/>
              </a:ext>
            </a:extLst>
          </p:cNvPr>
          <p:cNvCxnSpPr>
            <a:cxnSpLocks/>
          </p:cNvCxnSpPr>
          <p:nvPr/>
        </p:nvCxnSpPr>
        <p:spPr>
          <a:xfrm flipH="1">
            <a:off x="4267200" y="1960563"/>
            <a:ext cx="4572000" cy="153828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EE2BF4A-AC4C-5249-BFE5-F871F5859197}"/>
              </a:ext>
            </a:extLst>
          </p:cNvPr>
          <p:cNvCxnSpPr>
            <a:cxnSpLocks/>
          </p:cNvCxnSpPr>
          <p:nvPr/>
        </p:nvCxnSpPr>
        <p:spPr>
          <a:xfrm flipH="1">
            <a:off x="6673850" y="5178425"/>
            <a:ext cx="3008313" cy="85407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62D5986-4145-864D-806D-A5259B5855DB}"/>
              </a:ext>
            </a:extLst>
          </p:cNvPr>
          <p:cNvCxnSpPr>
            <a:cxnSpLocks/>
          </p:cNvCxnSpPr>
          <p:nvPr/>
        </p:nvCxnSpPr>
        <p:spPr>
          <a:xfrm>
            <a:off x="1068388" y="4144963"/>
            <a:ext cx="1162050" cy="45878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6D79305D-1FBC-EC47-8BF6-A266D7046047}"/>
              </a:ext>
            </a:extLst>
          </p:cNvPr>
          <p:cNvSpPr>
            <a:spLocks noGrp="1" noChangeArrowheads="1"/>
          </p:cNvSpPr>
          <p:nvPr>
            <p:ph type="title"/>
          </p:nvPr>
        </p:nvSpPr>
        <p:spPr>
          <a:xfrm>
            <a:off x="484188" y="234950"/>
            <a:ext cx="10515600" cy="1325563"/>
          </a:xfrm>
        </p:spPr>
        <p:txBody>
          <a:bodyPr/>
          <a:lstStyle/>
          <a:p>
            <a:pPr eaLnBrk="1" hangingPunct="1"/>
            <a:r>
              <a:rPr lang="en-GB" altLang="en-US"/>
              <a:t>Visual analysis</a:t>
            </a:r>
          </a:p>
        </p:txBody>
      </p:sp>
      <p:sp>
        <p:nvSpPr>
          <p:cNvPr id="3" name="Content Placeholder 2">
            <a:extLst>
              <a:ext uri="{FF2B5EF4-FFF2-40B4-BE49-F238E27FC236}">
                <a16:creationId xmlns:a16="http://schemas.microsoft.com/office/drawing/2014/main" id="{366AD5B2-B93C-024C-B1C3-E2276CA37167}"/>
              </a:ext>
            </a:extLst>
          </p:cNvPr>
          <p:cNvSpPr>
            <a:spLocks noGrp="1"/>
          </p:cNvSpPr>
          <p:nvPr>
            <p:ph idx="1"/>
          </p:nvPr>
        </p:nvSpPr>
        <p:spPr>
          <a:xfrm>
            <a:off x="365125" y="1690688"/>
            <a:ext cx="4005263" cy="2382837"/>
          </a:xfrm>
        </p:spPr>
        <p:txBody>
          <a:bodyPr rtlCol="0">
            <a:normAutofit/>
          </a:bodyPr>
          <a:lstStyle/>
          <a:p>
            <a:pPr eaLnBrk="1" fontAlgn="auto" hangingPunct="1">
              <a:spcAft>
                <a:spcPts val="0"/>
              </a:spcAft>
              <a:defRPr/>
            </a:pPr>
            <a:r>
              <a:rPr lang="en-GB" dirty="0"/>
              <a:t>Add visual aids to help with interpretation</a:t>
            </a:r>
          </a:p>
          <a:p>
            <a:pPr marL="914400" lvl="2" indent="0" eaLnBrk="1" fontAlgn="auto" hangingPunct="1">
              <a:spcAft>
                <a:spcPts val="0"/>
              </a:spcAft>
              <a:buFont typeface="Arial" panose="020B0604020202020204" pitchFamily="34" charset="0"/>
              <a:buNone/>
              <a:defRPr/>
            </a:pPr>
            <a:r>
              <a:rPr lang="en-GB" b="1" dirty="0"/>
              <a:t>a) Central tendency lines</a:t>
            </a:r>
          </a:p>
          <a:p>
            <a:pPr marL="914400" lvl="2" indent="0" eaLnBrk="1" fontAlgn="auto" hangingPunct="1">
              <a:spcAft>
                <a:spcPts val="0"/>
              </a:spcAft>
              <a:buFont typeface="Arial" panose="020B0604020202020204" pitchFamily="34" charset="0"/>
              <a:buNone/>
              <a:defRPr/>
            </a:pPr>
            <a:r>
              <a:rPr lang="en-GB" dirty="0">
                <a:solidFill>
                  <a:schemeClr val="bg1">
                    <a:lumMod val="75000"/>
                  </a:schemeClr>
                </a:solidFill>
              </a:rPr>
              <a:t>b) Trend lines</a:t>
            </a:r>
          </a:p>
          <a:p>
            <a:pPr marL="914400" lvl="2" indent="0" eaLnBrk="1" fontAlgn="auto" hangingPunct="1">
              <a:spcAft>
                <a:spcPts val="0"/>
              </a:spcAft>
              <a:buFont typeface="Arial" panose="020B0604020202020204" pitchFamily="34" charset="0"/>
              <a:buNone/>
              <a:defRPr/>
            </a:pPr>
            <a:r>
              <a:rPr lang="en-GB" dirty="0">
                <a:solidFill>
                  <a:schemeClr val="bg1">
                    <a:lumMod val="75000"/>
                  </a:schemeClr>
                </a:solidFill>
              </a:rPr>
              <a:t>c) Trend line stability bands</a:t>
            </a:r>
          </a:p>
          <a:p>
            <a:pPr marL="914400" lvl="2" indent="0" eaLnBrk="1" fontAlgn="auto" hangingPunct="1">
              <a:spcAft>
                <a:spcPts val="0"/>
              </a:spcAft>
              <a:buFont typeface="Arial" panose="020B0604020202020204" pitchFamily="34" charset="0"/>
              <a:buNone/>
              <a:defRPr/>
            </a:pPr>
            <a:r>
              <a:rPr lang="en-GB" dirty="0">
                <a:solidFill>
                  <a:schemeClr val="bg1">
                    <a:lumMod val="75000"/>
                  </a:schemeClr>
                </a:solidFill>
              </a:rPr>
              <a:t>d) SD bands/stability lines</a:t>
            </a:r>
          </a:p>
          <a:p>
            <a:pPr eaLnBrk="1" fontAlgn="auto" hangingPunct="1">
              <a:spcAft>
                <a:spcPts val="0"/>
              </a:spcAft>
              <a:defRPr/>
            </a:pPr>
            <a:endParaRPr lang="en-GB" dirty="0"/>
          </a:p>
        </p:txBody>
      </p:sp>
      <p:pic>
        <p:nvPicPr>
          <p:cNvPr id="83971" name="Picture 1" descr="page12image430976">
            <a:extLst>
              <a:ext uri="{FF2B5EF4-FFF2-40B4-BE49-F238E27FC236}">
                <a16:creationId xmlns:a16="http://schemas.microsoft.com/office/drawing/2014/main" id="{D46D9400-A5C6-1D4C-9002-751FC91F8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3275" y="561975"/>
            <a:ext cx="7094538"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B23208A8-8E04-6844-91E0-7F1EFC0C0046}"/>
              </a:ext>
            </a:extLst>
          </p:cNvPr>
          <p:cNvSpPr/>
          <p:nvPr/>
        </p:nvSpPr>
        <p:spPr>
          <a:xfrm>
            <a:off x="4416425" y="254000"/>
            <a:ext cx="4005263" cy="3238500"/>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p>
        </p:txBody>
      </p:sp>
      <p:sp>
        <p:nvSpPr>
          <p:cNvPr id="83973" name="Content Placeholder 2">
            <a:extLst>
              <a:ext uri="{FF2B5EF4-FFF2-40B4-BE49-F238E27FC236}">
                <a16:creationId xmlns:a16="http://schemas.microsoft.com/office/drawing/2014/main" id="{879C9F42-ACEA-804E-89B7-DF1020DB6A22}"/>
              </a:ext>
            </a:extLst>
          </p:cNvPr>
          <p:cNvSpPr txBox="1">
            <a:spLocks noChangeArrowheads="1"/>
          </p:cNvSpPr>
          <p:nvPr/>
        </p:nvSpPr>
        <p:spPr bwMode="auto">
          <a:xfrm>
            <a:off x="0" y="3976688"/>
            <a:ext cx="4370388"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eaLnBrk="1" hangingPunct="1"/>
            <a:endParaRPr lang="en-GB" altLang="en-US"/>
          </a:p>
        </p:txBody>
      </p:sp>
      <p:sp>
        <p:nvSpPr>
          <p:cNvPr id="8" name="Content Placeholder 2">
            <a:extLst>
              <a:ext uri="{FF2B5EF4-FFF2-40B4-BE49-F238E27FC236}">
                <a16:creationId xmlns:a16="http://schemas.microsoft.com/office/drawing/2014/main" id="{B0C218B2-1515-0C4A-BB8D-C7D26795748F}"/>
              </a:ext>
            </a:extLst>
          </p:cNvPr>
          <p:cNvSpPr txBox="1">
            <a:spLocks/>
          </p:cNvSpPr>
          <p:nvPr/>
        </p:nvSpPr>
        <p:spPr>
          <a:xfrm>
            <a:off x="608013" y="4265613"/>
            <a:ext cx="4005262" cy="204311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GB" b="1" dirty="0"/>
              <a:t>Draw a horizontal line at the level of the median/mean of data points in separate phases</a:t>
            </a:r>
          </a:p>
          <a:p>
            <a:pPr marL="0" indent="0" fontAlgn="auto">
              <a:spcAft>
                <a:spcPts val="0"/>
              </a:spcAft>
              <a:buFont typeface="Arial" panose="020B0604020202020204" pitchFamily="34" charset="0"/>
              <a:buNone/>
              <a:defRPr/>
            </a:pPr>
            <a:r>
              <a:rPr lang="en-GB" sz="2200" dirty="0"/>
              <a:t>Can extend baseline lines into other phases</a:t>
            </a:r>
          </a:p>
        </p:txBody>
      </p:sp>
      <p:sp>
        <p:nvSpPr>
          <p:cNvPr id="83975" name="TextBox 5">
            <a:extLst>
              <a:ext uri="{FF2B5EF4-FFF2-40B4-BE49-F238E27FC236}">
                <a16:creationId xmlns:a16="http://schemas.microsoft.com/office/drawing/2014/main" id="{211C18C1-57AD-3B44-B400-F41FD9E6DECB}"/>
              </a:ext>
            </a:extLst>
          </p:cNvPr>
          <p:cNvSpPr txBox="1">
            <a:spLocks noChangeArrowheads="1"/>
          </p:cNvSpPr>
          <p:nvPr/>
        </p:nvSpPr>
        <p:spPr bwMode="auto">
          <a:xfrm>
            <a:off x="4416425" y="6178550"/>
            <a:ext cx="7616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2000">
                <a:solidFill>
                  <a:srgbClr val="C00000"/>
                </a:solidFill>
              </a:rPr>
              <a:t>Assess changes in level between phases – useful for immediate effects</a:t>
            </a:r>
          </a:p>
        </p:txBody>
      </p:sp>
      <p:sp>
        <p:nvSpPr>
          <p:cNvPr id="83976" name="TextBox 4">
            <a:extLst>
              <a:ext uri="{FF2B5EF4-FFF2-40B4-BE49-F238E27FC236}">
                <a16:creationId xmlns:a16="http://schemas.microsoft.com/office/drawing/2014/main" id="{FAEA0927-344A-8440-922B-BB05A54ABDBF}"/>
              </a:ext>
            </a:extLst>
          </p:cNvPr>
          <p:cNvSpPr txBox="1">
            <a:spLocks noChangeArrowheads="1"/>
          </p:cNvSpPr>
          <p:nvPr/>
        </p:nvSpPr>
        <p:spPr bwMode="auto">
          <a:xfrm>
            <a:off x="0" y="6535738"/>
            <a:ext cx="31686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1600"/>
              <a:t>Krasny-Pacini &amp; Evans (2018)</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a:extLst>
              <a:ext uri="{FF2B5EF4-FFF2-40B4-BE49-F238E27FC236}">
                <a16:creationId xmlns:a16="http://schemas.microsoft.com/office/drawing/2014/main" id="{FFC31FBC-7F91-C349-99FB-B33476F2F358}"/>
              </a:ext>
            </a:extLst>
          </p:cNvPr>
          <p:cNvSpPr>
            <a:spLocks noGrp="1" noChangeArrowheads="1"/>
          </p:cNvSpPr>
          <p:nvPr>
            <p:ph type="title"/>
          </p:nvPr>
        </p:nvSpPr>
        <p:spPr>
          <a:xfrm>
            <a:off x="406400" y="292100"/>
            <a:ext cx="10515600" cy="1325563"/>
          </a:xfrm>
        </p:spPr>
        <p:txBody>
          <a:bodyPr/>
          <a:lstStyle/>
          <a:p>
            <a:pPr eaLnBrk="1" hangingPunct="1"/>
            <a:r>
              <a:rPr lang="en-GB" altLang="en-US"/>
              <a:t>Visual analysis</a:t>
            </a:r>
          </a:p>
        </p:txBody>
      </p:sp>
      <p:sp>
        <p:nvSpPr>
          <p:cNvPr id="3" name="Content Placeholder 2">
            <a:extLst>
              <a:ext uri="{FF2B5EF4-FFF2-40B4-BE49-F238E27FC236}">
                <a16:creationId xmlns:a16="http://schemas.microsoft.com/office/drawing/2014/main" id="{0C2ED554-EA87-9740-BE76-9F4873B278EB}"/>
              </a:ext>
            </a:extLst>
          </p:cNvPr>
          <p:cNvSpPr>
            <a:spLocks noGrp="1"/>
          </p:cNvSpPr>
          <p:nvPr>
            <p:ph idx="1"/>
          </p:nvPr>
        </p:nvSpPr>
        <p:spPr>
          <a:xfrm>
            <a:off x="365125" y="1690688"/>
            <a:ext cx="4005263" cy="2382837"/>
          </a:xfrm>
        </p:spPr>
        <p:txBody>
          <a:bodyPr rtlCol="0">
            <a:normAutofit/>
          </a:bodyPr>
          <a:lstStyle/>
          <a:p>
            <a:pPr eaLnBrk="1" fontAlgn="auto" hangingPunct="1">
              <a:spcAft>
                <a:spcPts val="0"/>
              </a:spcAft>
              <a:defRPr/>
            </a:pPr>
            <a:r>
              <a:rPr lang="en-GB" dirty="0"/>
              <a:t>Add visual aids to help with interpretation</a:t>
            </a:r>
          </a:p>
          <a:p>
            <a:pPr marL="914400" lvl="2" indent="0" eaLnBrk="1" fontAlgn="auto" hangingPunct="1">
              <a:spcAft>
                <a:spcPts val="0"/>
              </a:spcAft>
              <a:buFont typeface="Arial" panose="020B0604020202020204" pitchFamily="34" charset="0"/>
              <a:buNone/>
              <a:defRPr/>
            </a:pPr>
            <a:r>
              <a:rPr lang="en-GB" dirty="0">
                <a:solidFill>
                  <a:schemeClr val="bg1">
                    <a:lumMod val="75000"/>
                  </a:schemeClr>
                </a:solidFill>
              </a:rPr>
              <a:t>a) Central tendency lines</a:t>
            </a:r>
          </a:p>
          <a:p>
            <a:pPr marL="914400" lvl="2" indent="0" eaLnBrk="1" fontAlgn="auto" hangingPunct="1">
              <a:spcAft>
                <a:spcPts val="0"/>
              </a:spcAft>
              <a:buFont typeface="Arial" panose="020B0604020202020204" pitchFamily="34" charset="0"/>
              <a:buNone/>
              <a:defRPr/>
            </a:pPr>
            <a:r>
              <a:rPr lang="en-GB" b="1" dirty="0"/>
              <a:t>b) Trend lines</a:t>
            </a:r>
          </a:p>
          <a:p>
            <a:pPr marL="914400" lvl="2" indent="0" eaLnBrk="1" fontAlgn="auto" hangingPunct="1">
              <a:spcAft>
                <a:spcPts val="0"/>
              </a:spcAft>
              <a:buFont typeface="Arial" panose="020B0604020202020204" pitchFamily="34" charset="0"/>
              <a:buNone/>
              <a:defRPr/>
            </a:pPr>
            <a:r>
              <a:rPr lang="en-GB" dirty="0">
                <a:solidFill>
                  <a:schemeClr val="bg1">
                    <a:lumMod val="75000"/>
                  </a:schemeClr>
                </a:solidFill>
              </a:rPr>
              <a:t>c) Trend line stability bands</a:t>
            </a:r>
          </a:p>
          <a:p>
            <a:pPr marL="914400" lvl="2" indent="0" eaLnBrk="1" fontAlgn="auto" hangingPunct="1">
              <a:spcAft>
                <a:spcPts val="0"/>
              </a:spcAft>
              <a:buFont typeface="Arial" panose="020B0604020202020204" pitchFamily="34" charset="0"/>
              <a:buNone/>
              <a:defRPr/>
            </a:pPr>
            <a:r>
              <a:rPr lang="en-GB" dirty="0">
                <a:solidFill>
                  <a:schemeClr val="bg1">
                    <a:lumMod val="75000"/>
                  </a:schemeClr>
                </a:solidFill>
              </a:rPr>
              <a:t>d) SD bands/stability lines</a:t>
            </a:r>
          </a:p>
          <a:p>
            <a:pPr eaLnBrk="1" fontAlgn="auto" hangingPunct="1">
              <a:spcAft>
                <a:spcPts val="0"/>
              </a:spcAft>
              <a:defRPr/>
            </a:pPr>
            <a:endParaRPr lang="en-GB" dirty="0"/>
          </a:p>
        </p:txBody>
      </p:sp>
      <p:pic>
        <p:nvPicPr>
          <p:cNvPr id="86019" name="Picture 1" descr="page12image430976">
            <a:extLst>
              <a:ext uri="{FF2B5EF4-FFF2-40B4-BE49-F238E27FC236}">
                <a16:creationId xmlns:a16="http://schemas.microsoft.com/office/drawing/2014/main" id="{D0AA6774-A3BD-D540-9321-A0E0C9DCE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1063" y="550863"/>
            <a:ext cx="7092950"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FDE2A020-88F0-2B48-8078-C7DC39D32E28}"/>
              </a:ext>
            </a:extLst>
          </p:cNvPr>
          <p:cNvSpPr/>
          <p:nvPr/>
        </p:nvSpPr>
        <p:spPr>
          <a:xfrm>
            <a:off x="8358188" y="192088"/>
            <a:ext cx="3468687" cy="3321050"/>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p>
        </p:txBody>
      </p:sp>
      <p:sp>
        <p:nvSpPr>
          <p:cNvPr id="86021" name="Content Placeholder 2">
            <a:extLst>
              <a:ext uri="{FF2B5EF4-FFF2-40B4-BE49-F238E27FC236}">
                <a16:creationId xmlns:a16="http://schemas.microsoft.com/office/drawing/2014/main" id="{78BD327A-CC89-7448-B3FC-0E325A6B74C3}"/>
              </a:ext>
            </a:extLst>
          </p:cNvPr>
          <p:cNvSpPr txBox="1">
            <a:spLocks noChangeArrowheads="1"/>
          </p:cNvSpPr>
          <p:nvPr/>
        </p:nvSpPr>
        <p:spPr bwMode="auto">
          <a:xfrm>
            <a:off x="0" y="3976688"/>
            <a:ext cx="4370388"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eaLnBrk="1" hangingPunct="1"/>
            <a:endParaRPr lang="en-GB" altLang="en-US"/>
          </a:p>
        </p:txBody>
      </p:sp>
      <p:sp>
        <p:nvSpPr>
          <p:cNvPr id="8" name="Content Placeholder 2">
            <a:extLst>
              <a:ext uri="{FF2B5EF4-FFF2-40B4-BE49-F238E27FC236}">
                <a16:creationId xmlns:a16="http://schemas.microsoft.com/office/drawing/2014/main" id="{C37EFCD0-F89C-9A42-ADD8-E9A4D818C3B1}"/>
              </a:ext>
            </a:extLst>
          </p:cNvPr>
          <p:cNvSpPr txBox="1">
            <a:spLocks/>
          </p:cNvSpPr>
          <p:nvPr/>
        </p:nvSpPr>
        <p:spPr>
          <a:xfrm>
            <a:off x="406400" y="4146550"/>
            <a:ext cx="4284663" cy="2381250"/>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GB" sz="2200" b="1" dirty="0"/>
              <a:t>Different methods for plotting trends</a:t>
            </a:r>
          </a:p>
          <a:p>
            <a:pPr fontAlgn="auto">
              <a:spcAft>
                <a:spcPts val="0"/>
              </a:spcAft>
              <a:defRPr/>
            </a:pPr>
            <a:r>
              <a:rPr lang="en-GB" sz="2200" b="1" dirty="0"/>
              <a:t>Split-middle trend line - </a:t>
            </a:r>
            <a:r>
              <a:rPr lang="en-GB" sz="2200" dirty="0"/>
              <a:t>Draw line connecting the median of each half-phase</a:t>
            </a:r>
          </a:p>
          <a:p>
            <a:pPr fontAlgn="auto">
              <a:spcAft>
                <a:spcPts val="0"/>
              </a:spcAft>
              <a:defRPr/>
            </a:pPr>
            <a:r>
              <a:rPr lang="en-GB" sz="2200" b="1" dirty="0"/>
              <a:t>OLS regression trend line </a:t>
            </a:r>
            <a:r>
              <a:rPr lang="en-GB" sz="2200" dirty="0"/>
              <a:t>– Line drawn based on regression equation for each phase </a:t>
            </a:r>
            <a:endParaRPr lang="en-GB" sz="2200" b="1" dirty="0"/>
          </a:p>
        </p:txBody>
      </p:sp>
      <p:sp>
        <p:nvSpPr>
          <p:cNvPr id="86023" name="TextBox 8">
            <a:extLst>
              <a:ext uri="{FF2B5EF4-FFF2-40B4-BE49-F238E27FC236}">
                <a16:creationId xmlns:a16="http://schemas.microsoft.com/office/drawing/2014/main" id="{DEA2A59C-BA7F-524D-8B23-8FFC2E40CD21}"/>
              </a:ext>
            </a:extLst>
          </p:cNvPr>
          <p:cNvSpPr txBox="1">
            <a:spLocks noChangeArrowheads="1"/>
          </p:cNvSpPr>
          <p:nvPr/>
        </p:nvSpPr>
        <p:spPr bwMode="auto">
          <a:xfrm>
            <a:off x="4689475" y="6200775"/>
            <a:ext cx="7658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GB" altLang="en-US" sz="2000">
                <a:solidFill>
                  <a:srgbClr val="C00000"/>
                </a:solidFill>
              </a:rPr>
              <a:t>Determine if there are increasing or declining trends in phases</a:t>
            </a:r>
          </a:p>
        </p:txBody>
      </p:sp>
      <p:sp>
        <p:nvSpPr>
          <p:cNvPr id="86024" name="TextBox 4">
            <a:extLst>
              <a:ext uri="{FF2B5EF4-FFF2-40B4-BE49-F238E27FC236}">
                <a16:creationId xmlns:a16="http://schemas.microsoft.com/office/drawing/2014/main" id="{A0BE9F90-1720-0C45-B71E-74EC7357CA27}"/>
              </a:ext>
            </a:extLst>
          </p:cNvPr>
          <p:cNvSpPr txBox="1">
            <a:spLocks noChangeArrowheads="1"/>
          </p:cNvSpPr>
          <p:nvPr/>
        </p:nvSpPr>
        <p:spPr bwMode="auto">
          <a:xfrm>
            <a:off x="0" y="6535738"/>
            <a:ext cx="31686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1600"/>
              <a:t>Krasny-Pacini &amp; Evans (2018)</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a:extLst>
              <a:ext uri="{FF2B5EF4-FFF2-40B4-BE49-F238E27FC236}">
                <a16:creationId xmlns:a16="http://schemas.microsoft.com/office/drawing/2014/main" id="{46F675C2-F217-1243-AD71-DF5FFDDCB104}"/>
              </a:ext>
            </a:extLst>
          </p:cNvPr>
          <p:cNvSpPr>
            <a:spLocks noGrp="1" noChangeArrowheads="1"/>
          </p:cNvSpPr>
          <p:nvPr>
            <p:ph type="title"/>
          </p:nvPr>
        </p:nvSpPr>
        <p:spPr>
          <a:xfrm>
            <a:off x="406400" y="260350"/>
            <a:ext cx="10515600" cy="1325563"/>
          </a:xfrm>
        </p:spPr>
        <p:txBody>
          <a:bodyPr/>
          <a:lstStyle/>
          <a:p>
            <a:pPr eaLnBrk="1" hangingPunct="1"/>
            <a:r>
              <a:rPr lang="en-GB" altLang="en-US"/>
              <a:t>Visual analysis</a:t>
            </a:r>
          </a:p>
        </p:txBody>
      </p:sp>
      <p:sp>
        <p:nvSpPr>
          <p:cNvPr id="3" name="Content Placeholder 2">
            <a:extLst>
              <a:ext uri="{FF2B5EF4-FFF2-40B4-BE49-F238E27FC236}">
                <a16:creationId xmlns:a16="http://schemas.microsoft.com/office/drawing/2014/main" id="{857B0051-3138-E14E-A6AB-6C902EAB69B1}"/>
              </a:ext>
            </a:extLst>
          </p:cNvPr>
          <p:cNvSpPr>
            <a:spLocks noGrp="1"/>
          </p:cNvSpPr>
          <p:nvPr>
            <p:ph idx="1"/>
          </p:nvPr>
        </p:nvSpPr>
        <p:spPr>
          <a:xfrm>
            <a:off x="365125" y="1690688"/>
            <a:ext cx="4005263" cy="2382837"/>
          </a:xfrm>
        </p:spPr>
        <p:txBody>
          <a:bodyPr rtlCol="0">
            <a:normAutofit/>
          </a:bodyPr>
          <a:lstStyle/>
          <a:p>
            <a:pPr eaLnBrk="1" fontAlgn="auto" hangingPunct="1">
              <a:spcAft>
                <a:spcPts val="0"/>
              </a:spcAft>
              <a:defRPr/>
            </a:pPr>
            <a:r>
              <a:rPr lang="en-GB" dirty="0"/>
              <a:t>Add visual aids to help with interpretation</a:t>
            </a:r>
          </a:p>
          <a:p>
            <a:pPr marL="914400" lvl="2" indent="0" eaLnBrk="1" fontAlgn="auto" hangingPunct="1">
              <a:spcAft>
                <a:spcPts val="0"/>
              </a:spcAft>
              <a:buFont typeface="Arial" panose="020B0604020202020204" pitchFamily="34" charset="0"/>
              <a:buNone/>
              <a:defRPr/>
            </a:pPr>
            <a:r>
              <a:rPr lang="en-GB" dirty="0">
                <a:solidFill>
                  <a:schemeClr val="bg1">
                    <a:lumMod val="75000"/>
                  </a:schemeClr>
                </a:solidFill>
              </a:rPr>
              <a:t>a) Central tendency lines</a:t>
            </a:r>
          </a:p>
          <a:p>
            <a:pPr marL="914400" lvl="2" indent="0" eaLnBrk="1" fontAlgn="auto" hangingPunct="1">
              <a:spcAft>
                <a:spcPts val="0"/>
              </a:spcAft>
              <a:buFont typeface="Arial" panose="020B0604020202020204" pitchFamily="34" charset="0"/>
              <a:buNone/>
              <a:defRPr/>
            </a:pPr>
            <a:r>
              <a:rPr lang="en-GB" dirty="0">
                <a:solidFill>
                  <a:schemeClr val="bg1">
                    <a:lumMod val="75000"/>
                  </a:schemeClr>
                </a:solidFill>
              </a:rPr>
              <a:t>b) Trend lines</a:t>
            </a:r>
          </a:p>
          <a:p>
            <a:pPr marL="914400" lvl="2" indent="0" eaLnBrk="1" fontAlgn="auto" hangingPunct="1">
              <a:spcAft>
                <a:spcPts val="0"/>
              </a:spcAft>
              <a:buFont typeface="Arial" panose="020B0604020202020204" pitchFamily="34" charset="0"/>
              <a:buNone/>
              <a:defRPr/>
            </a:pPr>
            <a:r>
              <a:rPr lang="en-GB" b="1" dirty="0"/>
              <a:t>c) Trend line stability bands</a:t>
            </a:r>
          </a:p>
          <a:p>
            <a:pPr marL="914400" lvl="2" indent="0" eaLnBrk="1" fontAlgn="auto" hangingPunct="1">
              <a:spcAft>
                <a:spcPts val="0"/>
              </a:spcAft>
              <a:buFont typeface="Arial" panose="020B0604020202020204" pitchFamily="34" charset="0"/>
              <a:buNone/>
              <a:defRPr/>
            </a:pPr>
            <a:r>
              <a:rPr lang="en-GB" dirty="0">
                <a:solidFill>
                  <a:schemeClr val="bg1">
                    <a:lumMod val="75000"/>
                  </a:schemeClr>
                </a:solidFill>
              </a:rPr>
              <a:t>d) SD bands/stability lines</a:t>
            </a:r>
          </a:p>
          <a:p>
            <a:pPr eaLnBrk="1" fontAlgn="auto" hangingPunct="1">
              <a:spcAft>
                <a:spcPts val="0"/>
              </a:spcAft>
              <a:defRPr/>
            </a:pPr>
            <a:endParaRPr lang="en-GB" dirty="0"/>
          </a:p>
        </p:txBody>
      </p:sp>
      <p:pic>
        <p:nvPicPr>
          <p:cNvPr id="88067" name="Picture 1" descr="page12image430976">
            <a:extLst>
              <a:ext uri="{FF2B5EF4-FFF2-40B4-BE49-F238E27FC236}">
                <a16:creationId xmlns:a16="http://schemas.microsoft.com/office/drawing/2014/main" id="{73856282-6DB5-294D-BF91-D04C8CF9D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1063" y="495300"/>
            <a:ext cx="7094537"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07DC9F3B-8CF7-B048-A9B9-9F231CA904ED}"/>
              </a:ext>
            </a:extLst>
          </p:cNvPr>
          <p:cNvSpPr/>
          <p:nvPr/>
        </p:nvSpPr>
        <p:spPr>
          <a:xfrm>
            <a:off x="4691063" y="3157538"/>
            <a:ext cx="3667125" cy="3027362"/>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p>
        </p:txBody>
      </p:sp>
      <p:sp>
        <p:nvSpPr>
          <p:cNvPr id="88069" name="Content Placeholder 2">
            <a:extLst>
              <a:ext uri="{FF2B5EF4-FFF2-40B4-BE49-F238E27FC236}">
                <a16:creationId xmlns:a16="http://schemas.microsoft.com/office/drawing/2014/main" id="{5CFA9156-A7DC-434B-8D1C-60610FE3BB05}"/>
              </a:ext>
            </a:extLst>
          </p:cNvPr>
          <p:cNvSpPr txBox="1">
            <a:spLocks noChangeArrowheads="1"/>
          </p:cNvSpPr>
          <p:nvPr/>
        </p:nvSpPr>
        <p:spPr bwMode="auto">
          <a:xfrm>
            <a:off x="0" y="3976688"/>
            <a:ext cx="4370388"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eaLnBrk="1" hangingPunct="1"/>
            <a:endParaRPr lang="en-GB" altLang="en-US"/>
          </a:p>
        </p:txBody>
      </p:sp>
      <p:sp>
        <p:nvSpPr>
          <p:cNvPr id="88070" name="Content Placeholder 2">
            <a:extLst>
              <a:ext uri="{FF2B5EF4-FFF2-40B4-BE49-F238E27FC236}">
                <a16:creationId xmlns:a16="http://schemas.microsoft.com/office/drawing/2014/main" id="{C93E87A7-A894-424E-892F-75800E85F63D}"/>
              </a:ext>
            </a:extLst>
          </p:cNvPr>
          <p:cNvSpPr txBox="1">
            <a:spLocks noChangeArrowheads="1"/>
          </p:cNvSpPr>
          <p:nvPr/>
        </p:nvSpPr>
        <p:spPr bwMode="auto">
          <a:xfrm>
            <a:off x="365125" y="4383088"/>
            <a:ext cx="3965575"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eaLnBrk="1" hangingPunct="1">
              <a:buFont typeface="Arial" panose="020B0604020202020204" pitchFamily="34" charset="0"/>
              <a:buNone/>
            </a:pPr>
            <a:r>
              <a:rPr lang="en-GB" altLang="en-US" sz="2200" b="1"/>
              <a:t>Suggested that trend lines only represent the data if 80% of the data points fall within an envelope bands around the trend line </a:t>
            </a:r>
          </a:p>
        </p:txBody>
      </p:sp>
      <p:sp>
        <p:nvSpPr>
          <p:cNvPr id="88071" name="TextBox 8">
            <a:extLst>
              <a:ext uri="{FF2B5EF4-FFF2-40B4-BE49-F238E27FC236}">
                <a16:creationId xmlns:a16="http://schemas.microsoft.com/office/drawing/2014/main" id="{3F79A4CD-7957-9142-A1AE-6DC4BCEE6804}"/>
              </a:ext>
            </a:extLst>
          </p:cNvPr>
          <p:cNvSpPr txBox="1">
            <a:spLocks noChangeArrowheads="1"/>
          </p:cNvSpPr>
          <p:nvPr/>
        </p:nvSpPr>
        <p:spPr bwMode="auto">
          <a:xfrm>
            <a:off x="4533900" y="6272213"/>
            <a:ext cx="7658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GB" altLang="en-US" sz="2000">
                <a:solidFill>
                  <a:srgbClr val="C00000"/>
                </a:solidFill>
              </a:rPr>
              <a:t>Assess representativeness and robustness of any trends </a:t>
            </a:r>
          </a:p>
        </p:txBody>
      </p:sp>
      <p:sp>
        <p:nvSpPr>
          <p:cNvPr id="88072" name="TextBox 4">
            <a:extLst>
              <a:ext uri="{FF2B5EF4-FFF2-40B4-BE49-F238E27FC236}">
                <a16:creationId xmlns:a16="http://schemas.microsoft.com/office/drawing/2014/main" id="{3E1023E1-2082-2847-858F-20E089F4146E}"/>
              </a:ext>
            </a:extLst>
          </p:cNvPr>
          <p:cNvSpPr txBox="1">
            <a:spLocks noChangeArrowheads="1"/>
          </p:cNvSpPr>
          <p:nvPr/>
        </p:nvSpPr>
        <p:spPr bwMode="auto">
          <a:xfrm>
            <a:off x="0" y="6535738"/>
            <a:ext cx="31686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1600"/>
              <a:t>Krasny-Pacini &amp; Evans (2018)</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F2BEAD56-FBEE-364E-BB89-12106C12D4D9}"/>
              </a:ext>
            </a:extLst>
          </p:cNvPr>
          <p:cNvSpPr>
            <a:spLocks noGrp="1" noChangeArrowheads="1"/>
          </p:cNvSpPr>
          <p:nvPr>
            <p:ph type="title"/>
          </p:nvPr>
        </p:nvSpPr>
        <p:spPr>
          <a:xfrm>
            <a:off x="2286000" y="762000"/>
            <a:ext cx="7772400" cy="609600"/>
          </a:xfrm>
          <a:noFill/>
        </p:spPr>
        <p:txBody>
          <a:bodyPr/>
          <a:lstStyle/>
          <a:p>
            <a:pPr eaLnBrk="1" hangingPunct="1"/>
            <a:r>
              <a:rPr lang="en-GB" altLang="en-US" sz="3200" b="1">
                <a:latin typeface="Times" pitchFamily="2" charset="0"/>
                <a:ea typeface="ＭＳ Ｐゴシック" panose="020B0600070205080204" pitchFamily="34" charset="-128"/>
              </a:rPr>
              <a:t>So why use SCMs?</a:t>
            </a:r>
            <a:endParaRPr lang="en-GB" altLang="en-US" sz="5400" b="1">
              <a:latin typeface="Times" pitchFamily="2" charset="0"/>
              <a:ea typeface="ＭＳ Ｐゴシック" panose="020B0600070205080204" pitchFamily="34" charset="-128"/>
            </a:endParaRPr>
          </a:p>
        </p:txBody>
      </p:sp>
      <p:sp>
        <p:nvSpPr>
          <p:cNvPr id="16387" name="Rectangle 3">
            <a:extLst>
              <a:ext uri="{FF2B5EF4-FFF2-40B4-BE49-F238E27FC236}">
                <a16:creationId xmlns:a16="http://schemas.microsoft.com/office/drawing/2014/main" id="{6092BBA3-0ED6-AE42-B30E-E00428C16834}"/>
              </a:ext>
            </a:extLst>
          </p:cNvPr>
          <p:cNvSpPr>
            <a:spLocks noGrp="1" noChangeArrowheads="1"/>
          </p:cNvSpPr>
          <p:nvPr>
            <p:ph idx="1"/>
          </p:nvPr>
        </p:nvSpPr>
        <p:spPr>
          <a:xfrm>
            <a:off x="2362200" y="1557338"/>
            <a:ext cx="7747000" cy="5427662"/>
          </a:xfrm>
        </p:spPr>
        <p:txBody>
          <a:bodyPr rtlCol="0">
            <a:normAutofit/>
          </a:bodyPr>
          <a:lstStyle/>
          <a:p>
            <a:pPr lvl="1" eaLnBrk="1" fontAlgn="auto" hangingPunct="1">
              <a:spcAft>
                <a:spcPts val="0"/>
              </a:spcAft>
              <a:defRPr/>
            </a:pPr>
            <a:r>
              <a:rPr lang="en-GB" altLang="en-US" sz="2800" dirty="0">
                <a:solidFill>
                  <a:schemeClr val="accent1"/>
                </a:solidFill>
                <a:latin typeface="Arial" panose="020B0604020202020204" pitchFamily="34" charset="0"/>
                <a:ea typeface="ＭＳ Ｐゴシック" panose="020B0600070205080204" pitchFamily="34" charset="-128"/>
                <a:cs typeface="Arial" panose="020B0604020202020204" pitchFamily="34" charset="0"/>
              </a:rPr>
              <a:t>Clinical research</a:t>
            </a:r>
            <a:r>
              <a:rPr lang="en-GB" altLang="en-US" sz="2800" dirty="0">
                <a:latin typeface="Arial" panose="020B0604020202020204" pitchFamily="34" charset="0"/>
                <a:ea typeface="ＭＳ Ｐゴシック" panose="020B0600070205080204" pitchFamily="34" charset="-128"/>
                <a:cs typeface="Arial" panose="020B0604020202020204" pitchFamily="34" charset="0"/>
              </a:rPr>
              <a:t>: testing clinical hypotheses and contributing to knowledge.</a:t>
            </a:r>
          </a:p>
          <a:p>
            <a:pPr marL="342900" lvl="1" indent="0" eaLnBrk="1" fontAlgn="auto" hangingPunct="1">
              <a:spcAft>
                <a:spcPts val="0"/>
              </a:spcAft>
              <a:buFont typeface="Arial" panose="020B0604020202020204" pitchFamily="34" charset="0"/>
              <a:buNone/>
              <a:defRPr/>
            </a:pPr>
            <a:endParaRPr lang="en-GB" altLang="en-US" sz="2800" dirty="0">
              <a:latin typeface="Arial" panose="020B0604020202020204" pitchFamily="34" charset="0"/>
              <a:ea typeface="ＭＳ Ｐゴシック" panose="020B0600070205080204" pitchFamily="34" charset="-128"/>
              <a:cs typeface="Arial" panose="020B0604020202020204" pitchFamily="34" charset="0"/>
            </a:endParaRPr>
          </a:p>
          <a:p>
            <a:pPr lvl="1" eaLnBrk="1" fontAlgn="auto" hangingPunct="1">
              <a:spcAft>
                <a:spcPts val="0"/>
              </a:spcAft>
              <a:defRPr/>
            </a:pPr>
            <a:r>
              <a:rPr lang="en-GB" altLang="en-US" sz="2800" dirty="0">
                <a:solidFill>
                  <a:schemeClr val="accent1"/>
                </a:solidFill>
                <a:latin typeface="Arial" panose="020B0604020202020204" pitchFamily="34" charset="0"/>
                <a:ea typeface="ＭＳ Ｐゴシック" panose="020B0600070205080204" pitchFamily="34" charset="-128"/>
                <a:cs typeface="Arial" panose="020B0604020202020204" pitchFamily="34" charset="0"/>
              </a:rPr>
              <a:t>Practice philosophy</a:t>
            </a:r>
            <a:r>
              <a:rPr lang="en-GB" altLang="en-US" sz="2800" dirty="0">
                <a:latin typeface="Arial" panose="020B0604020202020204" pitchFamily="34" charset="0"/>
                <a:ea typeface="ＭＳ Ｐゴシック" panose="020B0600070205080204" pitchFamily="34" charset="-128"/>
                <a:cs typeface="Arial" panose="020B0604020202020204" pitchFamily="34" charset="0"/>
              </a:rPr>
              <a:t>: being a scientist practitioner.</a:t>
            </a:r>
          </a:p>
          <a:p>
            <a:pPr lvl="1" eaLnBrk="1" fontAlgn="auto" hangingPunct="1">
              <a:spcAft>
                <a:spcPts val="0"/>
              </a:spcAft>
              <a:defRPr/>
            </a:pPr>
            <a:endParaRPr lang="en-GB" altLang="en-US" sz="2800" dirty="0">
              <a:solidFill>
                <a:schemeClr val="accent1"/>
              </a:solidFill>
              <a:latin typeface="Arial" panose="020B0604020202020204" pitchFamily="34" charset="0"/>
              <a:ea typeface="ＭＳ Ｐゴシック" panose="020B0600070205080204" pitchFamily="34" charset="-128"/>
              <a:cs typeface="Arial" panose="020B0604020202020204" pitchFamily="34" charset="0"/>
            </a:endParaRPr>
          </a:p>
          <a:p>
            <a:pPr lvl="1" eaLnBrk="1" fontAlgn="auto" hangingPunct="1">
              <a:spcAft>
                <a:spcPts val="0"/>
              </a:spcAft>
              <a:defRPr/>
            </a:pPr>
            <a:r>
              <a:rPr lang="en-GB" altLang="en-US" sz="2800" dirty="0">
                <a:solidFill>
                  <a:schemeClr val="accent1"/>
                </a:solidFill>
                <a:latin typeface="Arial" panose="020B0604020202020204" pitchFamily="34" charset="0"/>
                <a:ea typeface="ＭＳ Ｐゴシック" panose="020B0600070205080204" pitchFamily="34" charset="-128"/>
                <a:cs typeface="Arial" panose="020B0604020202020204" pitchFamily="34" charset="0"/>
              </a:rPr>
              <a:t>Accountability and evaluation</a:t>
            </a:r>
            <a:r>
              <a:rPr lang="en-GB" altLang="en-US" sz="2800" dirty="0">
                <a:latin typeface="Arial" panose="020B0604020202020204" pitchFamily="34" charset="0"/>
                <a:ea typeface="ＭＳ Ｐゴシック" panose="020B0600070205080204" pitchFamily="34" charset="-128"/>
                <a:cs typeface="Arial" panose="020B0604020202020204" pitchFamily="34" charset="0"/>
              </a:rPr>
              <a:t>: the effective practitioner and auditing your work.</a:t>
            </a:r>
            <a:r>
              <a:rPr lang="en-GB" altLang="en-US" sz="2800" dirty="0">
                <a:solidFill>
                  <a:schemeClr val="accent1"/>
                </a:solidFill>
                <a:latin typeface="Arial" panose="020B0604020202020204" pitchFamily="34" charset="0"/>
                <a:ea typeface="ＭＳ Ｐゴシック" panose="020B0600070205080204" pitchFamily="34" charset="-128"/>
                <a:cs typeface="Arial" panose="020B0604020202020204" pitchFamily="34" charset="0"/>
              </a:rPr>
              <a:t> </a:t>
            </a:r>
          </a:p>
          <a:p>
            <a:pPr lvl="1" eaLnBrk="1" fontAlgn="auto" hangingPunct="1">
              <a:spcAft>
                <a:spcPts val="0"/>
              </a:spcAft>
              <a:defRPr/>
            </a:pPr>
            <a:endParaRPr lang="en-GB" altLang="en-US" sz="2800" dirty="0">
              <a:solidFill>
                <a:schemeClr val="accent1"/>
              </a:solidFill>
              <a:latin typeface="Arial" panose="020B0604020202020204" pitchFamily="34" charset="0"/>
              <a:ea typeface="ＭＳ Ｐゴシック" panose="020B0600070205080204" pitchFamily="34" charset="-128"/>
              <a:cs typeface="Arial" panose="020B0604020202020204" pitchFamily="34" charset="0"/>
            </a:endParaRPr>
          </a:p>
          <a:p>
            <a:pPr lvl="1" eaLnBrk="1" fontAlgn="auto" hangingPunct="1">
              <a:spcAft>
                <a:spcPts val="0"/>
              </a:spcAft>
              <a:defRPr/>
            </a:pPr>
            <a:r>
              <a:rPr lang="en-GB" altLang="en-US" sz="2800" dirty="0">
                <a:solidFill>
                  <a:schemeClr val="accent1"/>
                </a:solidFill>
                <a:latin typeface="Arial" panose="020B0604020202020204" pitchFamily="34" charset="0"/>
                <a:ea typeface="ＭＳ Ｐゴシック" panose="020B0600070205080204" pitchFamily="34" charset="-128"/>
                <a:cs typeface="Arial" panose="020B0604020202020204" pitchFamily="34" charset="0"/>
              </a:rPr>
              <a:t>Education and training</a:t>
            </a:r>
            <a:r>
              <a:rPr lang="en-GB" altLang="en-US" sz="2800" dirty="0">
                <a:latin typeface="Arial" panose="020B0604020202020204" pitchFamily="34" charset="0"/>
                <a:ea typeface="ＭＳ Ｐゴシック" panose="020B0600070205080204" pitchFamily="34" charset="-128"/>
                <a:cs typeface="Arial" panose="020B0604020202020204" pitchFamily="34" charset="0"/>
              </a:rPr>
              <a:t>: learning SCED skills for the rest of your career.</a:t>
            </a:r>
          </a:p>
          <a:p>
            <a:pPr lvl="1" eaLnBrk="1" fontAlgn="auto" hangingPunct="1">
              <a:spcAft>
                <a:spcPts val="0"/>
              </a:spcAft>
              <a:defRPr/>
            </a:pPr>
            <a:endParaRPr lang="en-GB" altLang="en-US" b="1" dirty="0">
              <a:solidFill>
                <a:schemeClr val="accent1"/>
              </a:solidFill>
              <a:latin typeface="Times" panose="02020603050405020304" pitchFamily="18" charset="0"/>
              <a:ea typeface="ＭＳ Ｐゴシック" panose="020B0600070205080204" pitchFamily="34" charset="-128"/>
            </a:endParaRPr>
          </a:p>
          <a:p>
            <a:pPr lvl="1" eaLnBrk="1" fontAlgn="auto" hangingPunct="1">
              <a:spcAft>
                <a:spcPts val="0"/>
              </a:spcAft>
              <a:defRPr/>
            </a:pPr>
            <a:endParaRPr lang="en-GB" altLang="en-US" b="1" dirty="0">
              <a:latin typeface="Times" panose="02020603050405020304" pitchFamily="18" charset="0"/>
              <a:ea typeface="ＭＳ Ｐゴシック" panose="020B0600070205080204" pitchFamily="34" charset="-128"/>
            </a:endParaRPr>
          </a:p>
        </p:txBody>
      </p:sp>
    </p:spTree>
  </p:cSld>
  <p:clrMapOvr>
    <a:masterClrMapping/>
  </p:clrMapOvr>
  <p:transition advTm="312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 calcmode="lin" valueType="num">
                                      <p:cBhvr additive="base">
                                        <p:cTn id="7" dur="500" fill="hold"/>
                                        <p:tgtEl>
                                          <p:spTgt spid="163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3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387">
                                            <p:txEl>
                                              <p:pRg st="2" end="2"/>
                                            </p:txEl>
                                          </p:spTgt>
                                        </p:tgtEl>
                                        <p:attrNameLst>
                                          <p:attrName>style.visibility</p:attrName>
                                        </p:attrNameLst>
                                      </p:cBhvr>
                                      <p:to>
                                        <p:strVal val="visible"/>
                                      </p:to>
                                    </p:set>
                                    <p:anim calcmode="lin" valueType="num">
                                      <p:cBhvr additive="base">
                                        <p:cTn id="13" dur="500" fill="hold"/>
                                        <p:tgtEl>
                                          <p:spTgt spid="1638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3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387">
                                            <p:txEl>
                                              <p:pRg st="4" end="4"/>
                                            </p:txEl>
                                          </p:spTgt>
                                        </p:tgtEl>
                                        <p:attrNameLst>
                                          <p:attrName>style.visibility</p:attrName>
                                        </p:attrNameLst>
                                      </p:cBhvr>
                                      <p:to>
                                        <p:strVal val="visible"/>
                                      </p:to>
                                    </p:set>
                                    <p:anim calcmode="lin" valueType="num">
                                      <p:cBhvr additive="base">
                                        <p:cTn id="19" dur="500" fill="hold"/>
                                        <p:tgtEl>
                                          <p:spTgt spid="16387">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38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387">
                                            <p:txEl>
                                              <p:pRg st="6" end="6"/>
                                            </p:txEl>
                                          </p:spTgt>
                                        </p:tgtEl>
                                        <p:attrNameLst>
                                          <p:attrName>style.visibility</p:attrName>
                                        </p:attrNameLst>
                                      </p:cBhvr>
                                      <p:to>
                                        <p:strVal val="visible"/>
                                      </p:to>
                                    </p:set>
                                    <p:anim calcmode="lin" valueType="num">
                                      <p:cBhvr additive="base">
                                        <p:cTn id="25" dur="500" fill="hold"/>
                                        <p:tgtEl>
                                          <p:spTgt spid="16387">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38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bldLvl="2"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02773BA1-708B-3342-B9A9-61787AE0CC36}"/>
              </a:ext>
            </a:extLst>
          </p:cNvPr>
          <p:cNvSpPr>
            <a:spLocks noGrp="1" noChangeArrowheads="1"/>
          </p:cNvSpPr>
          <p:nvPr>
            <p:ph type="title"/>
          </p:nvPr>
        </p:nvSpPr>
        <p:spPr>
          <a:xfrm>
            <a:off x="406400" y="260350"/>
            <a:ext cx="10515600" cy="1325563"/>
          </a:xfrm>
        </p:spPr>
        <p:txBody>
          <a:bodyPr/>
          <a:lstStyle/>
          <a:p>
            <a:pPr eaLnBrk="1" hangingPunct="1"/>
            <a:r>
              <a:rPr lang="en-GB" altLang="en-US"/>
              <a:t>Visual analysis</a:t>
            </a:r>
          </a:p>
        </p:txBody>
      </p:sp>
      <p:sp>
        <p:nvSpPr>
          <p:cNvPr id="3" name="Content Placeholder 2">
            <a:extLst>
              <a:ext uri="{FF2B5EF4-FFF2-40B4-BE49-F238E27FC236}">
                <a16:creationId xmlns:a16="http://schemas.microsoft.com/office/drawing/2014/main" id="{D9F3AB63-7EE2-154C-A70E-AC5DB9F3B45B}"/>
              </a:ext>
            </a:extLst>
          </p:cNvPr>
          <p:cNvSpPr>
            <a:spLocks noGrp="1"/>
          </p:cNvSpPr>
          <p:nvPr>
            <p:ph idx="1"/>
          </p:nvPr>
        </p:nvSpPr>
        <p:spPr>
          <a:xfrm>
            <a:off x="365125" y="1690688"/>
            <a:ext cx="4005263" cy="2382837"/>
          </a:xfrm>
        </p:spPr>
        <p:txBody>
          <a:bodyPr rtlCol="0">
            <a:normAutofit/>
          </a:bodyPr>
          <a:lstStyle/>
          <a:p>
            <a:pPr eaLnBrk="1" fontAlgn="auto" hangingPunct="1">
              <a:spcAft>
                <a:spcPts val="0"/>
              </a:spcAft>
              <a:defRPr/>
            </a:pPr>
            <a:r>
              <a:rPr lang="en-GB" dirty="0"/>
              <a:t>Add visual aids to help with interpretation</a:t>
            </a:r>
          </a:p>
          <a:p>
            <a:pPr marL="914400" lvl="2" indent="0" eaLnBrk="1" fontAlgn="auto" hangingPunct="1">
              <a:spcAft>
                <a:spcPts val="0"/>
              </a:spcAft>
              <a:buFont typeface="Arial" panose="020B0604020202020204" pitchFamily="34" charset="0"/>
              <a:buNone/>
              <a:defRPr/>
            </a:pPr>
            <a:r>
              <a:rPr lang="en-GB" dirty="0">
                <a:solidFill>
                  <a:schemeClr val="bg1">
                    <a:lumMod val="75000"/>
                  </a:schemeClr>
                </a:solidFill>
              </a:rPr>
              <a:t>a) Central tendency lines</a:t>
            </a:r>
          </a:p>
          <a:p>
            <a:pPr marL="914400" lvl="2" indent="0" eaLnBrk="1" fontAlgn="auto" hangingPunct="1">
              <a:spcAft>
                <a:spcPts val="0"/>
              </a:spcAft>
              <a:buFont typeface="Arial" panose="020B0604020202020204" pitchFamily="34" charset="0"/>
              <a:buNone/>
              <a:defRPr/>
            </a:pPr>
            <a:r>
              <a:rPr lang="en-GB" dirty="0">
                <a:solidFill>
                  <a:schemeClr val="bg1">
                    <a:lumMod val="75000"/>
                  </a:schemeClr>
                </a:solidFill>
              </a:rPr>
              <a:t>b) Trend lines</a:t>
            </a:r>
          </a:p>
          <a:p>
            <a:pPr marL="914400" lvl="2" indent="0" eaLnBrk="1" fontAlgn="auto" hangingPunct="1">
              <a:spcAft>
                <a:spcPts val="0"/>
              </a:spcAft>
              <a:buFont typeface="Arial" panose="020B0604020202020204" pitchFamily="34" charset="0"/>
              <a:buNone/>
              <a:defRPr/>
            </a:pPr>
            <a:r>
              <a:rPr lang="en-GB" dirty="0">
                <a:solidFill>
                  <a:schemeClr val="bg1">
                    <a:lumMod val="75000"/>
                  </a:schemeClr>
                </a:solidFill>
              </a:rPr>
              <a:t>c) Trend line stability bands</a:t>
            </a:r>
          </a:p>
          <a:p>
            <a:pPr marL="914400" lvl="2" indent="0" eaLnBrk="1" fontAlgn="auto" hangingPunct="1">
              <a:spcAft>
                <a:spcPts val="0"/>
              </a:spcAft>
              <a:buFont typeface="Arial" panose="020B0604020202020204" pitchFamily="34" charset="0"/>
              <a:buNone/>
              <a:defRPr/>
            </a:pPr>
            <a:r>
              <a:rPr lang="en-GB" b="1" dirty="0"/>
              <a:t>d) SD bands/stability lines</a:t>
            </a:r>
          </a:p>
          <a:p>
            <a:pPr eaLnBrk="1" fontAlgn="auto" hangingPunct="1">
              <a:spcAft>
                <a:spcPts val="0"/>
              </a:spcAft>
              <a:defRPr/>
            </a:pPr>
            <a:endParaRPr lang="en-GB" dirty="0"/>
          </a:p>
        </p:txBody>
      </p:sp>
      <p:pic>
        <p:nvPicPr>
          <p:cNvPr id="90115" name="Picture 1" descr="page12image430976">
            <a:extLst>
              <a:ext uri="{FF2B5EF4-FFF2-40B4-BE49-F238E27FC236}">
                <a16:creationId xmlns:a16="http://schemas.microsoft.com/office/drawing/2014/main" id="{9C9B742F-EFB5-8D4A-854D-A453E59D8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1063" y="495300"/>
            <a:ext cx="7094537"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FB0A2DF9-3764-4645-B8ED-3612CA0295B2}"/>
              </a:ext>
            </a:extLst>
          </p:cNvPr>
          <p:cNvSpPr/>
          <p:nvPr/>
        </p:nvSpPr>
        <p:spPr>
          <a:xfrm>
            <a:off x="8281988" y="3303588"/>
            <a:ext cx="3667125" cy="2968625"/>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dirty="0"/>
          </a:p>
        </p:txBody>
      </p:sp>
      <p:sp>
        <p:nvSpPr>
          <p:cNvPr id="90117" name="Content Placeholder 2">
            <a:extLst>
              <a:ext uri="{FF2B5EF4-FFF2-40B4-BE49-F238E27FC236}">
                <a16:creationId xmlns:a16="http://schemas.microsoft.com/office/drawing/2014/main" id="{9840222C-2BB3-974C-8E30-930A938697B7}"/>
              </a:ext>
            </a:extLst>
          </p:cNvPr>
          <p:cNvSpPr txBox="1">
            <a:spLocks noChangeArrowheads="1"/>
          </p:cNvSpPr>
          <p:nvPr/>
        </p:nvSpPr>
        <p:spPr bwMode="auto">
          <a:xfrm>
            <a:off x="0" y="3976688"/>
            <a:ext cx="4370388"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eaLnBrk="1" hangingPunct="1"/>
            <a:endParaRPr lang="en-GB" altLang="en-US"/>
          </a:p>
        </p:txBody>
      </p:sp>
      <p:sp>
        <p:nvSpPr>
          <p:cNvPr id="8" name="Content Placeholder 2">
            <a:extLst>
              <a:ext uri="{FF2B5EF4-FFF2-40B4-BE49-F238E27FC236}">
                <a16:creationId xmlns:a16="http://schemas.microsoft.com/office/drawing/2014/main" id="{7A1B2BB8-C0A5-5B4D-852B-F595CF2FAAD3}"/>
              </a:ext>
            </a:extLst>
          </p:cNvPr>
          <p:cNvSpPr txBox="1">
            <a:spLocks/>
          </p:cNvSpPr>
          <p:nvPr/>
        </p:nvSpPr>
        <p:spPr>
          <a:xfrm>
            <a:off x="365125" y="4467225"/>
            <a:ext cx="3965575" cy="149701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GB" sz="2200" b="1" dirty="0"/>
              <a:t>Calculate the mean and SD of each phase and draw bands 2 SD above and below the mean. Extend the bands into the comparison phase.</a:t>
            </a:r>
          </a:p>
        </p:txBody>
      </p:sp>
      <p:sp>
        <p:nvSpPr>
          <p:cNvPr id="90119" name="TextBox 8">
            <a:extLst>
              <a:ext uri="{FF2B5EF4-FFF2-40B4-BE49-F238E27FC236}">
                <a16:creationId xmlns:a16="http://schemas.microsoft.com/office/drawing/2014/main" id="{CCBA40F2-8E90-EB4E-A8DB-7B97AAC4C865}"/>
              </a:ext>
            </a:extLst>
          </p:cNvPr>
          <p:cNvSpPr txBox="1">
            <a:spLocks noChangeArrowheads="1"/>
          </p:cNvSpPr>
          <p:nvPr/>
        </p:nvSpPr>
        <p:spPr bwMode="auto">
          <a:xfrm>
            <a:off x="4533900" y="6272213"/>
            <a:ext cx="7658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GB" altLang="en-US" sz="2000">
                <a:solidFill>
                  <a:srgbClr val="C00000"/>
                </a:solidFill>
              </a:rPr>
              <a:t>Assess spread of data points within phases</a:t>
            </a:r>
          </a:p>
        </p:txBody>
      </p:sp>
      <p:sp>
        <p:nvSpPr>
          <p:cNvPr id="90120" name="TextBox 4">
            <a:extLst>
              <a:ext uri="{FF2B5EF4-FFF2-40B4-BE49-F238E27FC236}">
                <a16:creationId xmlns:a16="http://schemas.microsoft.com/office/drawing/2014/main" id="{712E25CA-06E9-6248-A6A3-9249AC39201C}"/>
              </a:ext>
            </a:extLst>
          </p:cNvPr>
          <p:cNvSpPr txBox="1">
            <a:spLocks noChangeArrowheads="1"/>
          </p:cNvSpPr>
          <p:nvPr/>
        </p:nvSpPr>
        <p:spPr bwMode="auto">
          <a:xfrm>
            <a:off x="0" y="6535738"/>
            <a:ext cx="31686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GB" altLang="en-US" sz="1600"/>
              <a:t>Krasny-Pacini &amp; Evans (2018)</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452B31-0B71-D142-82AB-FF30B80C4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2601913"/>
            <a:ext cx="6346825" cy="236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A23F17A3-697D-6E40-A413-77055C566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2547938"/>
            <a:ext cx="6616700"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Title 1">
            <a:extLst>
              <a:ext uri="{FF2B5EF4-FFF2-40B4-BE49-F238E27FC236}">
                <a16:creationId xmlns:a16="http://schemas.microsoft.com/office/drawing/2014/main" id="{EB4654BB-C0A0-F745-BEC7-8470EBACF245}"/>
              </a:ext>
            </a:extLst>
          </p:cNvPr>
          <p:cNvSpPr>
            <a:spLocks noGrp="1" noChangeArrowheads="1"/>
          </p:cNvSpPr>
          <p:nvPr>
            <p:ph type="title"/>
          </p:nvPr>
        </p:nvSpPr>
        <p:spPr>
          <a:xfrm>
            <a:off x="812800" y="115888"/>
            <a:ext cx="10515600" cy="1325562"/>
          </a:xfrm>
        </p:spPr>
        <p:txBody>
          <a:bodyPr/>
          <a:lstStyle/>
          <a:p>
            <a:pPr eaLnBrk="1" hangingPunct="1"/>
            <a:r>
              <a:rPr lang="en-GB" altLang="en-US"/>
              <a:t>Interpreting visual plots</a:t>
            </a:r>
          </a:p>
        </p:txBody>
      </p:sp>
      <p:sp>
        <p:nvSpPr>
          <p:cNvPr id="3" name="Content Placeholder 2">
            <a:extLst>
              <a:ext uri="{FF2B5EF4-FFF2-40B4-BE49-F238E27FC236}">
                <a16:creationId xmlns:a16="http://schemas.microsoft.com/office/drawing/2014/main" id="{C82F6A36-0EE8-0F4F-8DC6-5EE59A66A37A}"/>
              </a:ext>
            </a:extLst>
          </p:cNvPr>
          <p:cNvSpPr>
            <a:spLocks noGrp="1"/>
          </p:cNvSpPr>
          <p:nvPr>
            <p:ph idx="1"/>
          </p:nvPr>
        </p:nvSpPr>
        <p:spPr>
          <a:xfrm>
            <a:off x="812800" y="1417638"/>
            <a:ext cx="10515600" cy="1154112"/>
          </a:xfrm>
        </p:spPr>
        <p:txBody>
          <a:bodyPr rtlCol="0">
            <a:normAutofit lnSpcReduction="10000"/>
          </a:bodyPr>
          <a:lstStyle/>
          <a:p>
            <a:pPr eaLnBrk="1" fontAlgn="auto" hangingPunct="1">
              <a:spcAft>
                <a:spcPts val="0"/>
              </a:spcAft>
              <a:defRPr/>
            </a:pPr>
            <a:r>
              <a:rPr lang="en-GB" dirty="0"/>
              <a:t>Interested in amount of overlap between data points in each phase</a:t>
            </a:r>
          </a:p>
          <a:p>
            <a:pPr lvl="1" eaLnBrk="1" fontAlgn="auto" hangingPunct="1">
              <a:spcAft>
                <a:spcPts val="0"/>
              </a:spcAft>
              <a:defRPr/>
            </a:pPr>
            <a:r>
              <a:rPr lang="en-GB" dirty="0"/>
              <a:t>Less overlap = more likely to be differences between phases i.e. an effect!</a:t>
            </a:r>
          </a:p>
          <a:p>
            <a:pPr lvl="1" eaLnBrk="1" fontAlgn="auto" hangingPunct="1">
              <a:spcAft>
                <a:spcPts val="0"/>
              </a:spcAft>
              <a:defRPr/>
            </a:pPr>
            <a:r>
              <a:rPr lang="en-GB" dirty="0"/>
              <a:t>Smaller variability within phases – easier to detect effects </a:t>
            </a:r>
          </a:p>
          <a:p>
            <a:pPr marL="0" indent="0" eaLnBrk="1" fontAlgn="auto" hangingPunct="1">
              <a:spcAft>
                <a:spcPts val="0"/>
              </a:spcAft>
              <a:buFont typeface="Arial" panose="020B0604020202020204" pitchFamily="34" charset="0"/>
              <a:buNone/>
              <a:defRPr/>
            </a:pPr>
            <a:endParaRPr lang="en-GB" dirty="0"/>
          </a:p>
        </p:txBody>
      </p:sp>
      <p:sp>
        <p:nvSpPr>
          <p:cNvPr id="9" name="TextBox 8">
            <a:extLst>
              <a:ext uri="{FF2B5EF4-FFF2-40B4-BE49-F238E27FC236}">
                <a16:creationId xmlns:a16="http://schemas.microsoft.com/office/drawing/2014/main" id="{1DAC53D1-4498-4646-A113-BA8047DF2407}"/>
              </a:ext>
            </a:extLst>
          </p:cNvPr>
          <p:cNvSpPr txBox="1"/>
          <p:nvPr/>
        </p:nvSpPr>
        <p:spPr>
          <a:xfrm>
            <a:off x="7412038" y="2784475"/>
            <a:ext cx="4330700" cy="646113"/>
          </a:xfrm>
          <a:prstGeom prst="rect">
            <a:avLst/>
          </a:prstGeom>
          <a:noFill/>
        </p:spPr>
        <p:txBody>
          <a:bodyPr>
            <a:spAutoFit/>
          </a:bodyPr>
          <a:lstStyle/>
          <a:p>
            <a:pPr eaLnBrk="1" fontAlgn="auto" hangingPunct="1">
              <a:spcBef>
                <a:spcPts val="0"/>
              </a:spcBef>
              <a:spcAft>
                <a:spcPts val="0"/>
              </a:spcAft>
              <a:defRPr/>
            </a:pPr>
            <a:r>
              <a:rPr lang="en-GB" dirty="0">
                <a:solidFill>
                  <a:schemeClr val="accent6"/>
                </a:solidFill>
                <a:latin typeface="+mn-lt"/>
              </a:rPr>
              <a:t>Few overlapping data points between phases = intervention has had an effect</a:t>
            </a:r>
          </a:p>
        </p:txBody>
      </p:sp>
      <p:sp>
        <p:nvSpPr>
          <p:cNvPr id="10" name="TextBox 9">
            <a:extLst>
              <a:ext uri="{FF2B5EF4-FFF2-40B4-BE49-F238E27FC236}">
                <a16:creationId xmlns:a16="http://schemas.microsoft.com/office/drawing/2014/main" id="{2D631FE6-57D5-FC4B-A6D9-EBF69C4341C8}"/>
              </a:ext>
            </a:extLst>
          </p:cNvPr>
          <p:cNvSpPr txBox="1">
            <a:spLocks noChangeArrowheads="1"/>
          </p:cNvSpPr>
          <p:nvPr/>
        </p:nvSpPr>
        <p:spPr bwMode="auto">
          <a:xfrm>
            <a:off x="531813" y="5313363"/>
            <a:ext cx="4330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1800">
                <a:solidFill>
                  <a:srgbClr val="C00000"/>
                </a:solidFill>
              </a:rPr>
              <a:t>Lots of overlap between data points in the two phases – minimal effect of intervention</a:t>
            </a:r>
          </a:p>
        </p:txBody>
      </p:sp>
      <p:pic>
        <p:nvPicPr>
          <p:cNvPr id="13" name="Picture 12">
            <a:extLst>
              <a:ext uri="{FF2B5EF4-FFF2-40B4-BE49-F238E27FC236}">
                <a16:creationId xmlns:a16="http://schemas.microsoft.com/office/drawing/2014/main" id="{927A00FC-CBD7-8649-B882-DF651265D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4325" y="4424363"/>
            <a:ext cx="6527800"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F5F197F9-94BF-9243-85D8-5E4039CFC2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1938" y="4424363"/>
            <a:ext cx="6634162"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Arrow Connector 15">
            <a:extLst>
              <a:ext uri="{FF2B5EF4-FFF2-40B4-BE49-F238E27FC236}">
                <a16:creationId xmlns:a16="http://schemas.microsoft.com/office/drawing/2014/main" id="{5CFAC684-37BE-2249-9C8D-9BA358B95D4F}"/>
              </a:ext>
            </a:extLst>
          </p:cNvPr>
          <p:cNvCxnSpPr>
            <a:stCxn id="9" idx="1"/>
          </p:cNvCxnSpPr>
          <p:nvPr/>
        </p:nvCxnSpPr>
        <p:spPr>
          <a:xfrm flipH="1">
            <a:off x="6319838" y="3106738"/>
            <a:ext cx="1092200" cy="438150"/>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CAE55C6-2FF7-C14D-83CB-12AC992531E9}"/>
              </a:ext>
            </a:extLst>
          </p:cNvPr>
          <p:cNvCxnSpPr>
            <a:cxnSpLocks/>
          </p:cNvCxnSpPr>
          <p:nvPr/>
        </p:nvCxnSpPr>
        <p:spPr>
          <a:xfrm flipV="1">
            <a:off x="4862513" y="5313363"/>
            <a:ext cx="1890712" cy="512762"/>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a:extLst>
              <a:ext uri="{FF2B5EF4-FFF2-40B4-BE49-F238E27FC236}">
                <a16:creationId xmlns:a16="http://schemas.microsoft.com/office/drawing/2014/main" id="{6F2FCDF6-D0AC-0241-84FF-CF6E9C639306}"/>
              </a:ext>
            </a:extLst>
          </p:cNvPr>
          <p:cNvSpPr>
            <a:spLocks noGrp="1" noChangeArrowheads="1"/>
          </p:cNvSpPr>
          <p:nvPr>
            <p:ph type="title"/>
          </p:nvPr>
        </p:nvSpPr>
        <p:spPr>
          <a:xfrm>
            <a:off x="838200" y="663575"/>
            <a:ext cx="10515600" cy="1325563"/>
          </a:xfrm>
        </p:spPr>
        <p:txBody>
          <a:bodyPr/>
          <a:lstStyle/>
          <a:p>
            <a:pPr eaLnBrk="1" hangingPunct="1"/>
            <a:r>
              <a:rPr lang="en-GB" altLang="en-US"/>
              <a:t>How to evaluate visual SCED plots?</a:t>
            </a:r>
          </a:p>
        </p:txBody>
      </p:sp>
      <p:pic>
        <p:nvPicPr>
          <p:cNvPr id="93186" name="Picture 3">
            <a:extLst>
              <a:ext uri="{FF2B5EF4-FFF2-40B4-BE49-F238E27FC236}">
                <a16:creationId xmlns:a16="http://schemas.microsoft.com/office/drawing/2014/main" id="{D7B091E1-8E0F-2B4D-A7D3-B88F6514C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13" y="2163763"/>
            <a:ext cx="11433175" cy="289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TextBox 4">
            <a:extLst>
              <a:ext uri="{FF2B5EF4-FFF2-40B4-BE49-F238E27FC236}">
                <a16:creationId xmlns:a16="http://schemas.microsoft.com/office/drawing/2014/main" id="{F7C0A278-1E0A-3842-BDE3-5CF6154CB294}"/>
              </a:ext>
            </a:extLst>
          </p:cNvPr>
          <p:cNvSpPr txBox="1">
            <a:spLocks noChangeArrowheads="1"/>
          </p:cNvSpPr>
          <p:nvPr/>
        </p:nvSpPr>
        <p:spPr bwMode="auto">
          <a:xfrm>
            <a:off x="379413" y="6051550"/>
            <a:ext cx="11812587"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1800"/>
              <a:t>Cohen et al (2013) Single-Case Research Design in Pediatric Psychology: Considerations Regarding Data Analysis. </a:t>
            </a:r>
            <a:r>
              <a:rPr lang="en-GB" altLang="en-US" sz="1800" i="1"/>
              <a:t>Journal of Pediatric Psychology, </a:t>
            </a:r>
            <a:r>
              <a:rPr lang="en-GB" altLang="en-US" sz="1800"/>
              <a:t> 39, 124-127. </a:t>
            </a:r>
          </a:p>
          <a:p>
            <a:pPr eaLnBrk="1" hangingPunct="1">
              <a:lnSpc>
                <a:spcPct val="100000"/>
              </a:lnSpc>
              <a:spcBef>
                <a:spcPct val="0"/>
              </a:spcBef>
              <a:buFontTx/>
              <a:buNone/>
            </a:pPr>
            <a:endParaRPr lang="en-GB" altLang="en-US" sz="18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a:extLst>
              <a:ext uri="{FF2B5EF4-FFF2-40B4-BE49-F238E27FC236}">
                <a16:creationId xmlns:a16="http://schemas.microsoft.com/office/drawing/2014/main" id="{2736EDED-552A-7F4E-BB00-348AF0CBD66A}"/>
              </a:ext>
            </a:extLst>
          </p:cNvPr>
          <p:cNvSpPr>
            <a:spLocks noGrp="1" noChangeArrowheads="1"/>
          </p:cNvSpPr>
          <p:nvPr>
            <p:ph type="title"/>
          </p:nvPr>
        </p:nvSpPr>
        <p:spPr/>
        <p:txBody>
          <a:bodyPr/>
          <a:lstStyle/>
          <a:p>
            <a:pPr eaLnBrk="1" hangingPunct="1"/>
            <a:r>
              <a:rPr lang="en-GB" altLang="en-US"/>
              <a:t>Interpreting baseline trends</a:t>
            </a:r>
          </a:p>
        </p:txBody>
      </p:sp>
      <p:sp>
        <p:nvSpPr>
          <p:cNvPr id="3" name="Content Placeholder 2">
            <a:extLst>
              <a:ext uri="{FF2B5EF4-FFF2-40B4-BE49-F238E27FC236}">
                <a16:creationId xmlns:a16="http://schemas.microsoft.com/office/drawing/2014/main" id="{4B4BF34D-79DC-A748-9260-B7FA3D37A864}"/>
              </a:ext>
            </a:extLst>
          </p:cNvPr>
          <p:cNvSpPr>
            <a:spLocks noGrp="1"/>
          </p:cNvSpPr>
          <p:nvPr>
            <p:ph idx="1"/>
          </p:nvPr>
        </p:nvSpPr>
        <p:spPr>
          <a:xfrm>
            <a:off x="7388225" y="1528763"/>
            <a:ext cx="4803775" cy="4351337"/>
          </a:xfrm>
        </p:spPr>
        <p:txBody>
          <a:bodyPr rtlCol="0">
            <a:normAutofit/>
          </a:bodyPr>
          <a:lstStyle/>
          <a:p>
            <a:pPr eaLnBrk="1" fontAlgn="auto" hangingPunct="1">
              <a:spcAft>
                <a:spcPts val="0"/>
              </a:spcAft>
              <a:defRPr/>
            </a:pPr>
            <a:r>
              <a:rPr lang="en-GB" dirty="0"/>
              <a:t>Baseline may not be stable – always need to interpret intervention phase in the context of the baseline trend</a:t>
            </a:r>
          </a:p>
          <a:p>
            <a:pPr marL="0" indent="0" eaLnBrk="1" fontAlgn="auto" hangingPunct="1">
              <a:spcAft>
                <a:spcPts val="0"/>
              </a:spcAft>
              <a:buFont typeface="Arial" panose="020B0604020202020204" pitchFamily="34" charset="0"/>
              <a:buNone/>
              <a:defRPr/>
            </a:pPr>
            <a:endParaRPr lang="en-GB" dirty="0"/>
          </a:p>
          <a:p>
            <a:pPr eaLnBrk="1" fontAlgn="auto" hangingPunct="1">
              <a:spcAft>
                <a:spcPts val="0"/>
              </a:spcAft>
              <a:defRPr/>
            </a:pPr>
            <a:r>
              <a:rPr lang="en-GB" dirty="0"/>
              <a:t>Statistic that allows us to assess and adjust for baseline trends – more on Tau/Tau-U later</a:t>
            </a:r>
          </a:p>
          <a:p>
            <a:pPr eaLnBrk="1" fontAlgn="auto" hangingPunct="1">
              <a:spcAft>
                <a:spcPts val="0"/>
              </a:spcAft>
              <a:defRPr/>
            </a:pPr>
            <a:endParaRPr lang="en-GB" dirty="0"/>
          </a:p>
        </p:txBody>
      </p:sp>
      <p:pic>
        <p:nvPicPr>
          <p:cNvPr id="94211" name="Picture 4">
            <a:extLst>
              <a:ext uri="{FF2B5EF4-FFF2-40B4-BE49-F238E27FC236}">
                <a16:creationId xmlns:a16="http://schemas.microsoft.com/office/drawing/2014/main" id="{3B1DFCDA-A307-4A40-A593-650352A34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1866900"/>
            <a:ext cx="707390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TextBox 3">
            <a:extLst>
              <a:ext uri="{FF2B5EF4-FFF2-40B4-BE49-F238E27FC236}">
                <a16:creationId xmlns:a16="http://schemas.microsoft.com/office/drawing/2014/main" id="{78394F29-4434-424D-BB37-97BDE7D309CF}"/>
              </a:ext>
            </a:extLst>
          </p:cNvPr>
          <p:cNvSpPr txBox="1">
            <a:spLocks noChangeArrowheads="1"/>
          </p:cNvSpPr>
          <p:nvPr/>
        </p:nvSpPr>
        <p:spPr bwMode="auto">
          <a:xfrm>
            <a:off x="149225" y="6486525"/>
            <a:ext cx="12042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1800"/>
              <a:t>Source: </a:t>
            </a:r>
            <a:r>
              <a:rPr lang="en-GB" altLang="en-US" sz="1800">
                <a:hlinkClick r:id="rId3"/>
              </a:rPr>
              <a:t>https://www.sjsu.edu/people/fred.prochaska/courses/ScWk240/s1/ScWk-240-Single-Case-Designs-Slides-Week-8.pdf</a:t>
            </a:r>
            <a:endParaRPr lang="en-GB" altLang="en-US" sz="18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Picture 4">
            <a:extLst>
              <a:ext uri="{FF2B5EF4-FFF2-40B4-BE49-F238E27FC236}">
                <a16:creationId xmlns:a16="http://schemas.microsoft.com/office/drawing/2014/main" id="{87796E31-717D-C442-AD2C-5233267F9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6813" y="2647950"/>
            <a:ext cx="6697662"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Picture 5">
            <a:extLst>
              <a:ext uri="{FF2B5EF4-FFF2-40B4-BE49-F238E27FC236}">
                <a16:creationId xmlns:a16="http://schemas.microsoft.com/office/drawing/2014/main" id="{8D7FF651-3453-924E-AEC9-7C2653B5C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5" y="457200"/>
            <a:ext cx="5173663"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TextBox 6">
            <a:extLst>
              <a:ext uri="{FF2B5EF4-FFF2-40B4-BE49-F238E27FC236}">
                <a16:creationId xmlns:a16="http://schemas.microsoft.com/office/drawing/2014/main" id="{7202EA12-CCCE-2249-B353-E94764240BAA}"/>
              </a:ext>
            </a:extLst>
          </p:cNvPr>
          <p:cNvSpPr txBox="1">
            <a:spLocks noChangeArrowheads="1"/>
          </p:cNvSpPr>
          <p:nvPr/>
        </p:nvSpPr>
        <p:spPr bwMode="auto">
          <a:xfrm>
            <a:off x="149225" y="6486525"/>
            <a:ext cx="12042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1800"/>
              <a:t>Source: </a:t>
            </a:r>
            <a:r>
              <a:rPr lang="en-GB" altLang="en-US" sz="1800">
                <a:hlinkClick r:id="rId5"/>
              </a:rPr>
              <a:t>https://www.sjsu.edu/people/fred.prochaska/courses/ScWk240/s1/ScWk-240-Single-Case-Designs-Slides-Week-8.pdf</a:t>
            </a:r>
            <a:endParaRPr lang="en-GB" altLang="en-US" sz="1800"/>
          </a:p>
        </p:txBody>
      </p:sp>
      <p:sp>
        <p:nvSpPr>
          <p:cNvPr id="9" name="Content Placeholder 2">
            <a:extLst>
              <a:ext uri="{FF2B5EF4-FFF2-40B4-BE49-F238E27FC236}">
                <a16:creationId xmlns:a16="http://schemas.microsoft.com/office/drawing/2014/main" id="{AE6FBD29-0261-FD4C-9664-96D7104EF6A5}"/>
              </a:ext>
            </a:extLst>
          </p:cNvPr>
          <p:cNvSpPr txBox="1">
            <a:spLocks/>
          </p:cNvSpPr>
          <p:nvPr/>
        </p:nvSpPr>
        <p:spPr>
          <a:xfrm>
            <a:off x="6662738" y="708025"/>
            <a:ext cx="4649787" cy="989013"/>
          </a:xfrm>
          <a:prstGeom prst="rect">
            <a:avLst/>
          </a:prstGeom>
          <a:ln w="31750">
            <a:solidFill>
              <a:schemeClr val="accent2"/>
            </a:solidFill>
          </a:ln>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GB" dirty="0"/>
              <a:t>Improvement in the baseline – less of an intervention effect and continued spontaneous recovery?</a:t>
            </a:r>
          </a:p>
          <a:p>
            <a:pPr fontAlgn="auto">
              <a:spcAft>
                <a:spcPts val="0"/>
              </a:spcAft>
              <a:defRPr/>
            </a:pPr>
            <a:endParaRPr lang="en-GB" dirty="0"/>
          </a:p>
        </p:txBody>
      </p:sp>
      <p:sp>
        <p:nvSpPr>
          <p:cNvPr id="95237" name="Content Placeholder 2">
            <a:extLst>
              <a:ext uri="{FF2B5EF4-FFF2-40B4-BE49-F238E27FC236}">
                <a16:creationId xmlns:a16="http://schemas.microsoft.com/office/drawing/2014/main" id="{D94D49A8-FAF2-9E4D-844A-4956D27C7CC2}"/>
              </a:ext>
            </a:extLst>
          </p:cNvPr>
          <p:cNvSpPr txBox="1">
            <a:spLocks noChangeArrowheads="1"/>
          </p:cNvSpPr>
          <p:nvPr/>
        </p:nvSpPr>
        <p:spPr bwMode="auto">
          <a:xfrm>
            <a:off x="325438" y="3727450"/>
            <a:ext cx="4651375"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eaLnBrk="1" hangingPunct="1">
              <a:buFont typeface="Arial" panose="020B0604020202020204" pitchFamily="34" charset="0"/>
              <a:buNone/>
            </a:pPr>
            <a:r>
              <a:rPr lang="en-GB" altLang="en-US" sz="2400"/>
              <a:t>Need to consider what might be a successful outcome when the baseline has variability or shows improvement</a:t>
            </a:r>
          </a:p>
        </p:txBody>
      </p:sp>
      <p:cxnSp>
        <p:nvCxnSpPr>
          <p:cNvPr id="12" name="Straight Arrow Connector 11">
            <a:extLst>
              <a:ext uri="{FF2B5EF4-FFF2-40B4-BE49-F238E27FC236}">
                <a16:creationId xmlns:a16="http://schemas.microsoft.com/office/drawing/2014/main" id="{61A3A3FF-4338-6849-A0A6-F781C433A56F}"/>
              </a:ext>
            </a:extLst>
          </p:cNvPr>
          <p:cNvCxnSpPr>
            <a:cxnSpLocks/>
          </p:cNvCxnSpPr>
          <p:nvPr/>
        </p:nvCxnSpPr>
        <p:spPr>
          <a:xfrm flipH="1">
            <a:off x="3827463" y="1230313"/>
            <a:ext cx="2835275" cy="288925"/>
          </a:xfrm>
          <a:prstGeom prst="straightConnector1">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a:extLst>
              <a:ext uri="{FF2B5EF4-FFF2-40B4-BE49-F238E27FC236}">
                <a16:creationId xmlns:a16="http://schemas.microsoft.com/office/drawing/2014/main" id="{39AF8CA3-B33A-6A48-BE5E-CF1C51BD4A76}"/>
              </a:ext>
            </a:extLst>
          </p:cNvPr>
          <p:cNvSpPr>
            <a:spLocks noGrp="1" noChangeArrowheads="1"/>
          </p:cNvSpPr>
          <p:nvPr>
            <p:ph type="title"/>
          </p:nvPr>
        </p:nvSpPr>
        <p:spPr/>
        <p:txBody>
          <a:bodyPr/>
          <a:lstStyle/>
          <a:p>
            <a:pPr eaLnBrk="1" hangingPunct="1"/>
            <a:r>
              <a:rPr lang="en-GB" altLang="en-US"/>
              <a:t>Statistical analysis</a:t>
            </a:r>
            <a:br>
              <a:rPr lang="en-GB" altLang="en-US"/>
            </a:br>
            <a:r>
              <a:rPr lang="en-GB" altLang="en-US" sz="3200"/>
              <a:t>Idiographic outcomes</a:t>
            </a:r>
            <a:endParaRPr lang="en-GB" altLang="en-US"/>
          </a:p>
        </p:txBody>
      </p:sp>
      <p:sp>
        <p:nvSpPr>
          <p:cNvPr id="3" name="Content Placeholder 2">
            <a:extLst>
              <a:ext uri="{FF2B5EF4-FFF2-40B4-BE49-F238E27FC236}">
                <a16:creationId xmlns:a16="http://schemas.microsoft.com/office/drawing/2014/main" id="{1B863011-D92B-4347-9A0E-7FD340D46DB0}"/>
              </a:ext>
            </a:extLst>
          </p:cNvPr>
          <p:cNvSpPr>
            <a:spLocks noGrp="1"/>
          </p:cNvSpPr>
          <p:nvPr>
            <p:ph idx="1"/>
          </p:nvPr>
        </p:nvSpPr>
        <p:spPr/>
        <p:txBody>
          <a:bodyPr rtlCol="0">
            <a:normAutofit fontScale="92500" lnSpcReduction="20000"/>
          </a:bodyPr>
          <a:lstStyle/>
          <a:p>
            <a:pPr eaLnBrk="1" fontAlgn="auto" hangingPunct="1">
              <a:spcAft>
                <a:spcPts val="0"/>
              </a:spcAft>
              <a:defRPr/>
            </a:pPr>
            <a:r>
              <a:rPr lang="en-GB" dirty="0"/>
              <a:t>Visual interpretation can be subjective so accompanying statistical analysis can aid interpretation </a:t>
            </a:r>
          </a:p>
          <a:p>
            <a:pPr eaLnBrk="1" fontAlgn="auto" hangingPunct="1">
              <a:spcAft>
                <a:spcPts val="0"/>
              </a:spcAft>
              <a:defRPr/>
            </a:pPr>
            <a:endParaRPr lang="en-GB" dirty="0"/>
          </a:p>
          <a:p>
            <a:pPr marL="0" indent="0" eaLnBrk="1" fontAlgn="auto" hangingPunct="1">
              <a:spcAft>
                <a:spcPts val="0"/>
              </a:spcAft>
              <a:buFont typeface="Arial" panose="020B0604020202020204" pitchFamily="34" charset="0"/>
              <a:buNone/>
              <a:defRPr/>
            </a:pPr>
            <a:r>
              <a:rPr lang="en-GB" b="1" dirty="0"/>
              <a:t>However need to be aware;</a:t>
            </a:r>
          </a:p>
          <a:p>
            <a:pPr eaLnBrk="1" fontAlgn="auto" hangingPunct="1">
              <a:spcAft>
                <a:spcPts val="0"/>
              </a:spcAft>
              <a:defRPr/>
            </a:pPr>
            <a:r>
              <a:rPr lang="en-GB" dirty="0"/>
              <a:t>Can be influenced by number of time points/length of baseline</a:t>
            </a:r>
          </a:p>
          <a:p>
            <a:pPr eaLnBrk="1" fontAlgn="auto" hangingPunct="1">
              <a:spcAft>
                <a:spcPts val="0"/>
              </a:spcAft>
              <a:defRPr/>
            </a:pPr>
            <a:r>
              <a:rPr lang="en-GB" dirty="0"/>
              <a:t>Can be misleading if there is baseline trend </a:t>
            </a:r>
          </a:p>
          <a:p>
            <a:pPr eaLnBrk="1" fontAlgn="auto" hangingPunct="1">
              <a:spcAft>
                <a:spcPts val="0"/>
              </a:spcAft>
              <a:defRPr/>
            </a:pPr>
            <a:r>
              <a:rPr lang="en-GB" dirty="0"/>
              <a:t>Often difficult to compare </a:t>
            </a:r>
          </a:p>
          <a:p>
            <a:pPr eaLnBrk="1" fontAlgn="auto" hangingPunct="1">
              <a:spcAft>
                <a:spcPts val="0"/>
              </a:spcAft>
              <a:defRPr/>
            </a:pPr>
            <a:r>
              <a:rPr lang="en-GB" dirty="0"/>
              <a:t>No consensus on best statistical approach/effect size metrics</a:t>
            </a:r>
          </a:p>
          <a:p>
            <a:pPr eaLnBrk="1" fontAlgn="auto" hangingPunct="1">
              <a:spcAft>
                <a:spcPts val="0"/>
              </a:spcAft>
              <a:defRPr/>
            </a:pPr>
            <a:r>
              <a:rPr lang="en-GB" dirty="0"/>
              <a:t>Statistically significant changes may not have clinical significance</a:t>
            </a:r>
          </a:p>
          <a:p>
            <a:pPr eaLnBrk="1" fontAlgn="auto" hangingPunct="1">
              <a:spcAft>
                <a:spcPts val="0"/>
              </a:spcAft>
              <a:defRPr/>
            </a:pPr>
            <a:r>
              <a:rPr lang="en-GB" dirty="0"/>
              <a:t>Assumptions of many statistical tests are violated in time-series data (lack of independence caused by </a:t>
            </a:r>
            <a:r>
              <a:rPr lang="en-GB" i="1" dirty="0"/>
              <a:t>autocorrelation</a:t>
            </a:r>
            <a:r>
              <a:rPr lang="en-GB" dirty="0"/>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a:extLst>
              <a:ext uri="{FF2B5EF4-FFF2-40B4-BE49-F238E27FC236}">
                <a16:creationId xmlns:a16="http://schemas.microsoft.com/office/drawing/2014/main" id="{8B2315C8-3CC1-BD48-92BC-1DA5B0C4C6FB}"/>
              </a:ext>
            </a:extLst>
          </p:cNvPr>
          <p:cNvSpPr>
            <a:spLocks noGrp="1" noChangeArrowheads="1"/>
          </p:cNvSpPr>
          <p:nvPr>
            <p:ph type="title"/>
          </p:nvPr>
        </p:nvSpPr>
        <p:spPr/>
        <p:txBody>
          <a:bodyPr/>
          <a:lstStyle/>
          <a:p>
            <a:pPr eaLnBrk="1" hangingPunct="1"/>
            <a:r>
              <a:rPr lang="en-GB" altLang="en-US"/>
              <a:t>Why is autocorrelation a problem?</a:t>
            </a:r>
          </a:p>
        </p:txBody>
      </p:sp>
      <p:sp>
        <p:nvSpPr>
          <p:cNvPr id="3" name="Content Placeholder 2">
            <a:extLst>
              <a:ext uri="{FF2B5EF4-FFF2-40B4-BE49-F238E27FC236}">
                <a16:creationId xmlns:a16="http://schemas.microsoft.com/office/drawing/2014/main" id="{0087BA1F-AB4D-634F-AFAD-EF3C219779E0}"/>
              </a:ext>
            </a:extLst>
          </p:cNvPr>
          <p:cNvSpPr>
            <a:spLocks noGrp="1"/>
          </p:cNvSpPr>
          <p:nvPr>
            <p:ph idx="1"/>
          </p:nvPr>
        </p:nvSpPr>
        <p:spPr>
          <a:xfrm>
            <a:off x="838200" y="1825625"/>
            <a:ext cx="10515600" cy="4667250"/>
          </a:xfrm>
        </p:spPr>
        <p:txBody>
          <a:bodyPr rtlCol="0">
            <a:normAutofit fontScale="85000" lnSpcReduction="10000"/>
          </a:bodyPr>
          <a:lstStyle/>
          <a:p>
            <a:pPr eaLnBrk="1" fontAlgn="auto" hangingPunct="1">
              <a:spcAft>
                <a:spcPts val="0"/>
              </a:spcAft>
              <a:defRPr/>
            </a:pPr>
            <a:r>
              <a:rPr lang="en-GB" b="1" dirty="0"/>
              <a:t>Autocorrelation </a:t>
            </a:r>
            <a:r>
              <a:rPr lang="en-GB" dirty="0"/>
              <a:t>(also known as serial dependence) is the degree of similarity between one data point in a time series and a previous lagged time point i.e. how correlated are the data points</a:t>
            </a:r>
            <a:endParaRPr lang="en-GB" b="1" dirty="0"/>
          </a:p>
          <a:p>
            <a:pPr marL="457200" lvl="1" indent="0" eaLnBrk="1" fontAlgn="auto" hangingPunct="1">
              <a:spcAft>
                <a:spcPts val="0"/>
              </a:spcAft>
              <a:buFont typeface="Arial" panose="020B0604020202020204" pitchFamily="34" charset="0"/>
              <a:buNone/>
              <a:defRPr/>
            </a:pPr>
            <a:r>
              <a:rPr lang="en-GB" b="1" dirty="0">
                <a:solidFill>
                  <a:srgbClr val="C00000"/>
                </a:solidFill>
              </a:rPr>
              <a:t>E.g.</a:t>
            </a:r>
            <a:r>
              <a:rPr lang="en-GB" dirty="0">
                <a:solidFill>
                  <a:srgbClr val="C00000"/>
                </a:solidFill>
              </a:rPr>
              <a:t> Weather is autocorrelated: the noon temperature on a Wednesday is predicted by what the noon temperature was on Tuesday, and to a lesser extent what the noon temperature was on Monday, or Sunday. </a:t>
            </a:r>
          </a:p>
          <a:p>
            <a:pPr marL="457200" lvl="1" indent="0" eaLnBrk="1" fontAlgn="auto" hangingPunct="1">
              <a:spcAft>
                <a:spcPts val="0"/>
              </a:spcAft>
              <a:buFont typeface="Arial" panose="020B0604020202020204" pitchFamily="34" charset="0"/>
              <a:buNone/>
              <a:defRPr/>
            </a:pPr>
            <a:endParaRPr lang="en-GB" sz="1200" dirty="0">
              <a:solidFill>
                <a:srgbClr val="C00000"/>
              </a:solidFill>
            </a:endParaRPr>
          </a:p>
          <a:p>
            <a:pPr eaLnBrk="1" fontAlgn="auto" hangingPunct="1">
              <a:spcAft>
                <a:spcPts val="0"/>
              </a:spcAft>
              <a:defRPr/>
            </a:pPr>
            <a:r>
              <a:rPr lang="en-GB" dirty="0"/>
              <a:t>Time series data is often autocorrelated – a persons behaviour/thoughts/feelings are not random from day to day so the data is not strictly independent</a:t>
            </a:r>
          </a:p>
          <a:p>
            <a:pPr eaLnBrk="1" fontAlgn="auto" hangingPunct="1">
              <a:spcAft>
                <a:spcPts val="0"/>
              </a:spcAft>
              <a:defRPr/>
            </a:pPr>
            <a:endParaRPr lang="en-GB" sz="1200" dirty="0"/>
          </a:p>
          <a:p>
            <a:pPr eaLnBrk="1" fontAlgn="auto" hangingPunct="1">
              <a:spcAft>
                <a:spcPts val="0"/>
              </a:spcAft>
              <a:defRPr/>
            </a:pPr>
            <a:r>
              <a:rPr lang="en-GB" b="1" dirty="0"/>
              <a:t>But </a:t>
            </a:r>
            <a:r>
              <a:rPr lang="en-GB" dirty="0"/>
              <a:t>most statistical tests are based on the assumption that data are independent</a:t>
            </a:r>
          </a:p>
          <a:p>
            <a:pPr marL="0" indent="0" eaLnBrk="1" fontAlgn="auto" hangingPunct="1">
              <a:spcAft>
                <a:spcPts val="0"/>
              </a:spcAft>
              <a:buFont typeface="Arial" panose="020B0604020202020204" pitchFamily="34" charset="0"/>
              <a:buNone/>
              <a:defRPr/>
            </a:pPr>
            <a:endParaRPr lang="en-GB" sz="1200" dirty="0"/>
          </a:p>
          <a:p>
            <a:pPr eaLnBrk="1" fontAlgn="auto" hangingPunct="1">
              <a:spcAft>
                <a:spcPts val="0"/>
              </a:spcAft>
              <a:defRPr/>
            </a:pPr>
            <a:r>
              <a:rPr lang="en-GB" dirty="0"/>
              <a:t>So when autocorrelation is present this assumption is violated and increases the risk of a Type 1 error (false positive)</a:t>
            </a:r>
          </a:p>
          <a:p>
            <a:pPr eaLnBrk="1" fontAlgn="auto" hangingPunct="1">
              <a:spcAft>
                <a:spcPts val="0"/>
              </a:spcAft>
              <a:defRPr/>
            </a:pPr>
            <a:endParaRPr lang="en-GB"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a:extLst>
              <a:ext uri="{FF2B5EF4-FFF2-40B4-BE49-F238E27FC236}">
                <a16:creationId xmlns:a16="http://schemas.microsoft.com/office/drawing/2014/main" id="{96CCF71E-1FED-D44B-A044-A7D4D9160D00}"/>
              </a:ext>
            </a:extLst>
          </p:cNvPr>
          <p:cNvSpPr>
            <a:spLocks noGrp="1" noChangeArrowheads="1"/>
          </p:cNvSpPr>
          <p:nvPr>
            <p:ph type="title"/>
          </p:nvPr>
        </p:nvSpPr>
        <p:spPr/>
        <p:txBody>
          <a:bodyPr/>
          <a:lstStyle/>
          <a:p>
            <a:pPr eaLnBrk="1" hangingPunct="1"/>
            <a:r>
              <a:rPr lang="en-GB" altLang="en-US"/>
              <a:t>SCED effect sizes</a:t>
            </a:r>
            <a:br>
              <a:rPr lang="en-GB" altLang="en-US"/>
            </a:br>
            <a:r>
              <a:rPr lang="en-GB" altLang="en-US" sz="3200"/>
              <a:t>Metrics for capturing between phase differences</a:t>
            </a:r>
          </a:p>
        </p:txBody>
      </p:sp>
      <p:sp>
        <p:nvSpPr>
          <p:cNvPr id="7" name="Content Placeholder 6">
            <a:extLst>
              <a:ext uri="{FF2B5EF4-FFF2-40B4-BE49-F238E27FC236}">
                <a16:creationId xmlns:a16="http://schemas.microsoft.com/office/drawing/2014/main" id="{FA19ADD4-55E4-3746-AC83-7B3EFD6F7904}"/>
              </a:ext>
            </a:extLst>
          </p:cNvPr>
          <p:cNvSpPr>
            <a:spLocks noGrp="1"/>
          </p:cNvSpPr>
          <p:nvPr>
            <p:ph idx="1"/>
          </p:nvPr>
        </p:nvSpPr>
        <p:spPr>
          <a:xfrm>
            <a:off x="838200" y="2024063"/>
            <a:ext cx="10515600" cy="4351337"/>
          </a:xfrm>
        </p:spPr>
        <p:txBody>
          <a:bodyPr rtlCol="0">
            <a:normAutofit fontScale="92500" lnSpcReduction="10000"/>
          </a:bodyPr>
          <a:lstStyle/>
          <a:p>
            <a:pPr eaLnBrk="1" fontAlgn="auto" hangingPunct="1">
              <a:spcAft>
                <a:spcPts val="0"/>
              </a:spcAft>
              <a:defRPr/>
            </a:pPr>
            <a:r>
              <a:rPr lang="en-GB" dirty="0"/>
              <a:t>Nonparametric (overlap) and parametric (SMD, LOR etc.)</a:t>
            </a:r>
          </a:p>
          <a:p>
            <a:pPr eaLnBrk="1" fontAlgn="auto" hangingPunct="1">
              <a:spcAft>
                <a:spcPts val="0"/>
              </a:spcAft>
              <a:defRPr/>
            </a:pPr>
            <a:r>
              <a:rPr lang="en-GB" dirty="0"/>
              <a:t>Historic, more commonly reported simple overlap statistics are highly criticised (e.g., PND)</a:t>
            </a:r>
          </a:p>
          <a:p>
            <a:pPr eaLnBrk="1" fontAlgn="auto" hangingPunct="1">
              <a:spcAft>
                <a:spcPts val="0"/>
              </a:spcAft>
              <a:defRPr/>
            </a:pPr>
            <a:r>
              <a:rPr lang="en-GB" dirty="0"/>
              <a:t>More recently developed overlap effect sizes have improved (e.g. Tau)</a:t>
            </a:r>
          </a:p>
          <a:p>
            <a:pPr eaLnBrk="1" fontAlgn="auto" hangingPunct="1">
              <a:spcAft>
                <a:spcPts val="0"/>
              </a:spcAft>
              <a:defRPr/>
            </a:pPr>
            <a:r>
              <a:rPr lang="en-GB" dirty="0"/>
              <a:t>Good practice to calculate more than one overlap metric</a:t>
            </a:r>
          </a:p>
          <a:p>
            <a:pPr eaLnBrk="1" fontAlgn="auto" hangingPunct="1">
              <a:spcAft>
                <a:spcPts val="0"/>
              </a:spcAft>
              <a:defRPr/>
            </a:pPr>
            <a:r>
              <a:rPr lang="en-GB" dirty="0"/>
              <a:t>Remember they are relative to whether the desired direction of improvement is shown by an increase or decrease in the measure </a:t>
            </a:r>
          </a:p>
          <a:p>
            <a:pPr lvl="1" eaLnBrk="1" fontAlgn="auto" hangingPunct="1">
              <a:spcAft>
                <a:spcPts val="0"/>
              </a:spcAft>
              <a:defRPr/>
            </a:pPr>
            <a:r>
              <a:rPr lang="en-GB" dirty="0"/>
              <a:t>I.e., If desired outcome is </a:t>
            </a:r>
            <a:r>
              <a:rPr lang="en-GB" b="1" dirty="0"/>
              <a:t>increase</a:t>
            </a:r>
            <a:r>
              <a:rPr lang="en-GB" dirty="0"/>
              <a:t>, number of intervention data points that are higher than the baseline median</a:t>
            </a:r>
          </a:p>
          <a:p>
            <a:pPr lvl="1" eaLnBrk="1" fontAlgn="auto" hangingPunct="1">
              <a:spcAft>
                <a:spcPts val="0"/>
              </a:spcAft>
              <a:defRPr/>
            </a:pPr>
            <a:r>
              <a:rPr lang="en-GB" dirty="0"/>
              <a:t>If desired outcome is </a:t>
            </a:r>
            <a:r>
              <a:rPr lang="en-GB" b="1" dirty="0"/>
              <a:t>decrease</a:t>
            </a:r>
            <a:r>
              <a:rPr lang="en-GB" dirty="0"/>
              <a:t>, number of intervention data points that are lower than the baseline median</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a:extLst>
              <a:ext uri="{FF2B5EF4-FFF2-40B4-BE49-F238E27FC236}">
                <a16:creationId xmlns:a16="http://schemas.microsoft.com/office/drawing/2014/main" id="{DA86047C-01BC-5447-AFCA-73F4C5D3AAF9}"/>
              </a:ext>
            </a:extLst>
          </p:cNvPr>
          <p:cNvSpPr>
            <a:spLocks noGrp="1" noChangeArrowheads="1"/>
          </p:cNvSpPr>
          <p:nvPr>
            <p:ph type="title"/>
          </p:nvPr>
        </p:nvSpPr>
        <p:spPr/>
        <p:txBody>
          <a:bodyPr/>
          <a:lstStyle/>
          <a:p>
            <a:pPr eaLnBrk="1" hangingPunct="1"/>
            <a:r>
              <a:rPr lang="en-GB" altLang="en-US"/>
              <a:t>Non-overlap effect sizes</a:t>
            </a:r>
            <a:br>
              <a:rPr lang="en-GB" altLang="en-US"/>
            </a:br>
            <a:r>
              <a:rPr lang="en-GB" altLang="en-US" sz="3200"/>
              <a:t>Comparing between phase differences</a:t>
            </a:r>
          </a:p>
        </p:txBody>
      </p:sp>
      <p:graphicFrame>
        <p:nvGraphicFramePr>
          <p:cNvPr id="4" name="Table 4">
            <a:extLst>
              <a:ext uri="{FF2B5EF4-FFF2-40B4-BE49-F238E27FC236}">
                <a16:creationId xmlns:a16="http://schemas.microsoft.com/office/drawing/2014/main" id="{EA3CDFA1-3FC1-2B4D-98AB-99CD3375A89F}"/>
              </a:ext>
            </a:extLst>
          </p:cNvPr>
          <p:cNvGraphicFramePr>
            <a:graphicFrameLocks noGrp="1"/>
          </p:cNvGraphicFramePr>
          <p:nvPr>
            <p:ph idx="1"/>
          </p:nvPr>
        </p:nvGraphicFramePr>
        <p:xfrm>
          <a:off x="468313" y="1690688"/>
          <a:ext cx="11269662" cy="4530725"/>
        </p:xfrm>
        <a:graphic>
          <a:graphicData uri="http://schemas.openxmlformats.org/drawingml/2006/table">
            <a:tbl>
              <a:tblPr firstRow="1" bandRow="1">
                <a:tableStyleId>{5C22544A-7EE6-4342-B048-85BDC9FD1C3A}</a:tableStyleId>
              </a:tblPr>
              <a:tblGrid>
                <a:gridCol w="2551622">
                  <a:extLst>
                    <a:ext uri="{9D8B030D-6E8A-4147-A177-3AD203B41FA5}">
                      <a16:colId xmlns:a16="http://schemas.microsoft.com/office/drawing/2014/main" val="20000"/>
                    </a:ext>
                  </a:extLst>
                </a:gridCol>
                <a:gridCol w="7626565">
                  <a:extLst>
                    <a:ext uri="{9D8B030D-6E8A-4147-A177-3AD203B41FA5}">
                      <a16:colId xmlns:a16="http://schemas.microsoft.com/office/drawing/2014/main" val="20001"/>
                    </a:ext>
                  </a:extLst>
                </a:gridCol>
                <a:gridCol w="1091475">
                  <a:extLst>
                    <a:ext uri="{9D8B030D-6E8A-4147-A177-3AD203B41FA5}">
                      <a16:colId xmlns:a16="http://schemas.microsoft.com/office/drawing/2014/main" val="20002"/>
                    </a:ext>
                  </a:extLst>
                </a:gridCol>
              </a:tblGrid>
              <a:tr h="511187">
                <a:tc>
                  <a:txBody>
                    <a:bodyPr/>
                    <a:lstStyle/>
                    <a:p>
                      <a:r>
                        <a:rPr lang="en-GB" sz="1800" dirty="0"/>
                        <a:t>Common effect sizes</a:t>
                      </a:r>
                    </a:p>
                  </a:txBody>
                  <a:tcPr marL="91433" marR="91433" marT="45723" marB="45723"/>
                </a:tc>
                <a:tc>
                  <a:txBody>
                    <a:bodyPr/>
                    <a:lstStyle/>
                    <a:p>
                      <a:r>
                        <a:rPr lang="en-GB" sz="1800" dirty="0"/>
                        <a:t>Description </a:t>
                      </a:r>
                      <a:r>
                        <a:rPr lang="en-GB" sz="1800" i="1" dirty="0"/>
                        <a:t>*(if an increase is the direction of improvement) </a:t>
                      </a:r>
                    </a:p>
                  </a:txBody>
                  <a:tcPr marL="91433" marR="91433" marT="45723" marB="45723"/>
                </a:tc>
                <a:tc>
                  <a:txBody>
                    <a:bodyPr/>
                    <a:lstStyle/>
                    <a:p>
                      <a:r>
                        <a:rPr lang="en-GB" sz="1800" dirty="0"/>
                        <a:t>By hand</a:t>
                      </a:r>
                    </a:p>
                  </a:txBody>
                  <a:tcPr marL="91433" marR="91433" marT="45723" marB="45723"/>
                </a:tc>
                <a:extLst>
                  <a:ext uri="{0D108BD9-81ED-4DB2-BD59-A6C34878D82A}">
                    <a16:rowId xmlns:a16="http://schemas.microsoft.com/office/drawing/2014/main" val="10000"/>
                  </a:ext>
                </a:extLst>
              </a:tr>
              <a:tr h="640116">
                <a:tc>
                  <a:txBody>
                    <a:bodyPr/>
                    <a:lstStyle/>
                    <a:p>
                      <a:r>
                        <a:rPr lang="en-GB" sz="1800" dirty="0"/>
                        <a:t>Percentage exceeding the median (PEM)</a:t>
                      </a:r>
                    </a:p>
                  </a:txBody>
                  <a:tcPr marL="91433" marR="91433" marT="45723" marB="45723"/>
                </a:tc>
                <a:tc>
                  <a:txBody>
                    <a:bodyPr/>
                    <a:lstStyle/>
                    <a:p>
                      <a:r>
                        <a:rPr lang="en-GB" sz="1600" kern="1200" dirty="0">
                          <a:solidFill>
                            <a:schemeClr val="dk1"/>
                          </a:solidFill>
                          <a:effectLst/>
                          <a:latin typeface="+mn-lt"/>
                          <a:ea typeface="+mn-ea"/>
                          <a:cs typeface="+mn-cs"/>
                        </a:rPr>
                        <a:t>Proportion of observations in phase B that improve upon the median of phase A. </a:t>
                      </a:r>
                      <a:r>
                        <a:rPr lang="en-GB" sz="1600" dirty="0">
                          <a:effectLst/>
                        </a:rPr>
                        <a:t> </a:t>
                      </a:r>
                      <a:endParaRPr lang="en-GB" sz="1600" dirty="0"/>
                    </a:p>
                  </a:txBody>
                  <a:tcPr marL="91433" marR="91433" marT="45723" marB="45723"/>
                </a:tc>
                <a:tc>
                  <a:txBody>
                    <a:bodyPr/>
                    <a:lstStyle/>
                    <a:p>
                      <a:r>
                        <a:rPr lang="en-GB" sz="1800" dirty="0"/>
                        <a:t>Yes</a:t>
                      </a:r>
                    </a:p>
                  </a:txBody>
                  <a:tcPr marL="91433" marR="91433" marT="45723" marB="45723"/>
                </a:tc>
                <a:extLst>
                  <a:ext uri="{0D108BD9-81ED-4DB2-BD59-A6C34878D82A}">
                    <a16:rowId xmlns:a16="http://schemas.microsoft.com/office/drawing/2014/main" val="10001"/>
                  </a:ext>
                </a:extLst>
              </a:tr>
              <a:tr h="640116">
                <a:tc>
                  <a:txBody>
                    <a:bodyPr/>
                    <a:lstStyle/>
                    <a:p>
                      <a:r>
                        <a:rPr lang="en-GB" sz="1800" dirty="0"/>
                        <a:t>Percentage of non-overlapping data (PND)</a:t>
                      </a:r>
                    </a:p>
                  </a:txBody>
                  <a:tcPr marL="91433" marR="91433" marT="45723" marB="45723"/>
                </a:tc>
                <a:tc>
                  <a:txBody>
                    <a:bodyPr/>
                    <a:lstStyle/>
                    <a:p>
                      <a:r>
                        <a:rPr lang="en-GB" sz="1600" kern="1200" dirty="0">
                          <a:solidFill>
                            <a:schemeClr val="dk1"/>
                          </a:solidFill>
                          <a:effectLst/>
                          <a:latin typeface="+mn-lt"/>
                          <a:ea typeface="+mn-ea"/>
                          <a:cs typeface="+mn-cs"/>
                        </a:rPr>
                        <a:t>*Proportion of observations in the B phase that exceed the highest observation from the A phase.  </a:t>
                      </a:r>
                      <a:r>
                        <a:rPr lang="en-GB" sz="1600" kern="1200" dirty="0">
                          <a:solidFill>
                            <a:srgbClr val="C00000"/>
                          </a:solidFill>
                          <a:effectLst/>
                          <a:latin typeface="+mn-lt"/>
                          <a:ea typeface="+mn-ea"/>
                          <a:cs typeface="+mn-cs"/>
                        </a:rPr>
                        <a:t>Severe limitations as influenced by no. of time points in the baseline. </a:t>
                      </a:r>
                      <a:endParaRPr lang="en-GB" sz="1600" dirty="0">
                        <a:solidFill>
                          <a:srgbClr val="C00000"/>
                        </a:solidFill>
                      </a:endParaRPr>
                    </a:p>
                  </a:txBody>
                  <a:tcPr marL="91433" marR="91433" marT="45723" marB="45723"/>
                </a:tc>
                <a:tc>
                  <a:txBody>
                    <a:bodyPr/>
                    <a:lstStyle/>
                    <a:p>
                      <a:r>
                        <a:rPr lang="en-GB" sz="1800" dirty="0"/>
                        <a:t>Yes</a:t>
                      </a:r>
                    </a:p>
                  </a:txBody>
                  <a:tcPr marL="91433" marR="91433" marT="45723" marB="45723"/>
                </a:tc>
                <a:extLst>
                  <a:ext uri="{0D108BD9-81ED-4DB2-BD59-A6C34878D82A}">
                    <a16:rowId xmlns:a16="http://schemas.microsoft.com/office/drawing/2014/main" val="10002"/>
                  </a:ext>
                </a:extLst>
              </a:tr>
              <a:tr h="823007">
                <a:tc>
                  <a:txBody>
                    <a:bodyPr/>
                    <a:lstStyle/>
                    <a:p>
                      <a:r>
                        <a:rPr lang="en-GB" sz="1800" dirty="0"/>
                        <a:t>Percentage of all non-overlapping data (PAND)</a:t>
                      </a:r>
                    </a:p>
                  </a:txBody>
                  <a:tcPr marL="91433" marR="91433" marT="45723" marB="45723"/>
                </a:tc>
                <a:tc>
                  <a:txBody>
                    <a:bodyPr/>
                    <a:lstStyle/>
                    <a:p>
                      <a:r>
                        <a:rPr lang="en-GB" sz="1600" kern="1200" dirty="0">
                          <a:solidFill>
                            <a:schemeClr val="dk1"/>
                          </a:solidFill>
                          <a:effectLst/>
                          <a:latin typeface="+mn-lt"/>
                          <a:ea typeface="+mn-ea"/>
                          <a:cs typeface="+mn-cs"/>
                        </a:rPr>
                        <a:t>*Proportion of observations remaining after removing the fewest possible number of observations from either phase so that the highest remaining point from the baseline phase is less than the lowest remaining point from the treatment phase.</a:t>
                      </a:r>
                      <a:endParaRPr lang="en-GB" sz="1600" dirty="0"/>
                    </a:p>
                  </a:txBody>
                  <a:tcPr marL="91433" marR="91433" marT="45723" marB="45723"/>
                </a:tc>
                <a:tc>
                  <a:txBody>
                    <a:bodyPr/>
                    <a:lstStyle/>
                    <a:p>
                      <a:r>
                        <a:rPr lang="en-GB" sz="1800" dirty="0"/>
                        <a:t>Yes</a:t>
                      </a:r>
                    </a:p>
                  </a:txBody>
                  <a:tcPr marL="91433" marR="91433" marT="45723" marB="45723"/>
                </a:tc>
                <a:extLst>
                  <a:ext uri="{0D108BD9-81ED-4DB2-BD59-A6C34878D82A}">
                    <a16:rowId xmlns:a16="http://schemas.microsoft.com/office/drawing/2014/main" val="10003"/>
                  </a:ext>
                </a:extLst>
              </a:tr>
              <a:tr h="6401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Nonoverlap of all pairs (NAP)</a:t>
                      </a:r>
                    </a:p>
                  </a:txBody>
                  <a:tcPr marL="91433" marR="91433" marT="45723" marB="4572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dk1"/>
                          </a:solidFill>
                          <a:effectLst/>
                          <a:latin typeface="+mn-lt"/>
                          <a:ea typeface="+mn-ea"/>
                          <a:cs typeface="+mn-cs"/>
                        </a:rPr>
                        <a:t>*Proportion of all pair-wise comparisons where the treatment phase observation exceeds the baseline phase observation, with pairs that are exactly tied getting a weight of 1/2. </a:t>
                      </a:r>
                      <a:endParaRPr lang="en-GB" sz="1600" dirty="0"/>
                    </a:p>
                  </a:txBody>
                  <a:tcPr marL="91433" marR="91433" marT="45723" marB="45723"/>
                </a:tc>
                <a:tc>
                  <a:txBody>
                    <a:bodyPr/>
                    <a:lstStyle/>
                    <a:p>
                      <a:r>
                        <a:rPr lang="en-GB" sz="1800" dirty="0"/>
                        <a:t>No</a:t>
                      </a:r>
                    </a:p>
                  </a:txBody>
                  <a:tcPr marL="91433" marR="91433" marT="45723" marB="45723"/>
                </a:tc>
                <a:extLst>
                  <a:ext uri="{0D108BD9-81ED-4DB2-BD59-A6C34878D82A}">
                    <a16:rowId xmlns:a16="http://schemas.microsoft.com/office/drawing/2014/main" val="10004"/>
                  </a:ext>
                </a:extLst>
              </a:tr>
              <a:tr h="6401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Improvement rate difference (IRD)</a:t>
                      </a:r>
                    </a:p>
                  </a:txBody>
                  <a:tcPr marL="91433" marR="91433" marT="45723" marB="45723"/>
                </a:tc>
                <a:tc>
                  <a:txBody>
                    <a:bodyPr/>
                    <a:lstStyle/>
                    <a:p>
                      <a:r>
                        <a:rPr lang="en-GB" sz="1600" kern="1200" dirty="0">
                          <a:solidFill>
                            <a:schemeClr val="dk1"/>
                          </a:solidFill>
                          <a:effectLst/>
                          <a:latin typeface="+mn-lt"/>
                          <a:ea typeface="+mn-ea"/>
                          <a:cs typeface="+mn-cs"/>
                        </a:rPr>
                        <a:t>The robust phi coefficient corresponding to a certain 2×22×2 table that is a function of the degree of overlap between the observations each phase</a:t>
                      </a:r>
                      <a:r>
                        <a:rPr lang="en-GB" sz="1600" dirty="0">
                          <a:effectLst/>
                        </a:rPr>
                        <a:t> </a:t>
                      </a:r>
                      <a:endParaRPr lang="en-GB" sz="1600" dirty="0"/>
                    </a:p>
                  </a:txBody>
                  <a:tcPr marL="91433" marR="91433" marT="45723" marB="45723"/>
                </a:tc>
                <a:tc>
                  <a:txBody>
                    <a:bodyPr/>
                    <a:lstStyle/>
                    <a:p>
                      <a:r>
                        <a:rPr lang="en-GB" sz="1800" dirty="0"/>
                        <a:t>No</a:t>
                      </a:r>
                    </a:p>
                  </a:txBody>
                  <a:tcPr marL="91433" marR="91433" marT="45723" marB="45723"/>
                </a:tc>
                <a:extLst>
                  <a:ext uri="{0D108BD9-81ED-4DB2-BD59-A6C34878D82A}">
                    <a16:rowId xmlns:a16="http://schemas.microsoft.com/office/drawing/2014/main" val="10005"/>
                  </a:ext>
                </a:extLst>
              </a:tr>
              <a:tr h="636066">
                <a:tc>
                  <a:txBody>
                    <a:bodyPr/>
                    <a:lstStyle/>
                    <a:p>
                      <a:r>
                        <a:rPr lang="en-GB" sz="1800" dirty="0"/>
                        <a:t>Tau/Tau-U</a:t>
                      </a:r>
                    </a:p>
                  </a:txBody>
                  <a:tcPr marL="91433" marR="91433" marT="45723" marB="45723"/>
                </a:tc>
                <a:tc>
                  <a:txBody>
                    <a:bodyPr/>
                    <a:lstStyle/>
                    <a:p>
                      <a:r>
                        <a:rPr lang="en-GB" sz="1600" dirty="0"/>
                        <a:t>Tau provides an effect estimate that does not make any adjustments for baseline trend. Tau-U is similar to Tau but includes an adjustment for baseline trends. </a:t>
                      </a:r>
                    </a:p>
                  </a:txBody>
                  <a:tcPr marL="91433" marR="91433" marT="45723" marB="45723"/>
                </a:tc>
                <a:tc>
                  <a:txBody>
                    <a:bodyPr/>
                    <a:lstStyle/>
                    <a:p>
                      <a:r>
                        <a:rPr lang="en-GB" sz="1800" dirty="0"/>
                        <a:t>No</a:t>
                      </a:r>
                    </a:p>
                  </a:txBody>
                  <a:tcPr marL="91433" marR="91433" marT="45723" marB="45723"/>
                </a:tc>
                <a:extLst>
                  <a:ext uri="{0D108BD9-81ED-4DB2-BD59-A6C34878D82A}">
                    <a16:rowId xmlns:a16="http://schemas.microsoft.com/office/drawing/2014/main" val="10006"/>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a:extLst>
              <a:ext uri="{FF2B5EF4-FFF2-40B4-BE49-F238E27FC236}">
                <a16:creationId xmlns:a16="http://schemas.microsoft.com/office/drawing/2014/main" id="{95BCAD95-6AC8-E142-A537-EBE12B6632F9}"/>
              </a:ext>
            </a:extLst>
          </p:cNvPr>
          <p:cNvSpPr>
            <a:spLocks noGrp="1" noChangeArrowheads="1"/>
          </p:cNvSpPr>
          <p:nvPr>
            <p:ph type="title"/>
          </p:nvPr>
        </p:nvSpPr>
        <p:spPr/>
        <p:txBody>
          <a:bodyPr/>
          <a:lstStyle/>
          <a:p>
            <a:r>
              <a:rPr lang="en-GB" altLang="en-US" sz="4000"/>
              <a:t>Example: Percentage exceeding the median (PEM)</a:t>
            </a:r>
            <a:endParaRPr lang="en-GB" altLang="en-US"/>
          </a:p>
        </p:txBody>
      </p:sp>
      <p:sp>
        <p:nvSpPr>
          <p:cNvPr id="3" name="Content Placeholder 2">
            <a:extLst>
              <a:ext uri="{FF2B5EF4-FFF2-40B4-BE49-F238E27FC236}">
                <a16:creationId xmlns:a16="http://schemas.microsoft.com/office/drawing/2014/main" id="{5326C69D-E09D-AB41-B0C4-3288FE113469}"/>
              </a:ext>
            </a:extLst>
          </p:cNvPr>
          <p:cNvSpPr>
            <a:spLocks noGrp="1"/>
          </p:cNvSpPr>
          <p:nvPr>
            <p:ph idx="1"/>
          </p:nvPr>
        </p:nvSpPr>
        <p:spPr>
          <a:xfrm>
            <a:off x="838200" y="1643063"/>
            <a:ext cx="3386138" cy="4533900"/>
          </a:xfrm>
        </p:spPr>
        <p:txBody>
          <a:bodyPr/>
          <a:lstStyle/>
          <a:p>
            <a:pPr>
              <a:defRPr/>
            </a:pPr>
            <a:r>
              <a:rPr lang="en-GB" sz="2400" dirty="0"/>
              <a:t>Calculate median of baseline </a:t>
            </a:r>
          </a:p>
          <a:p>
            <a:pPr lvl="1">
              <a:defRPr/>
            </a:pPr>
            <a:r>
              <a:rPr lang="en-GB" sz="2200" dirty="0"/>
              <a:t>=3</a:t>
            </a:r>
          </a:p>
          <a:p>
            <a:pPr>
              <a:defRPr/>
            </a:pPr>
            <a:r>
              <a:rPr lang="en-GB" sz="2400" dirty="0"/>
              <a:t>Count number of intervention phase datapoints that are above the median</a:t>
            </a:r>
          </a:p>
          <a:p>
            <a:pPr lvl="1">
              <a:defRPr/>
            </a:pPr>
            <a:r>
              <a:rPr lang="en-GB" sz="2200" dirty="0"/>
              <a:t>=37 out of 42</a:t>
            </a:r>
          </a:p>
          <a:p>
            <a:pPr>
              <a:defRPr/>
            </a:pPr>
            <a:r>
              <a:rPr lang="en-GB" sz="2400" dirty="0"/>
              <a:t>Convert to a %</a:t>
            </a:r>
          </a:p>
          <a:p>
            <a:pPr lvl="1">
              <a:defRPr/>
            </a:pPr>
            <a:r>
              <a:rPr lang="en-GB" sz="2200" dirty="0"/>
              <a:t>37/42*100 = 88.10%</a:t>
            </a:r>
          </a:p>
          <a:p>
            <a:pPr marL="0" indent="0" algn="ctr">
              <a:buFont typeface="Arial" panose="020B0604020202020204" pitchFamily="34" charset="0"/>
              <a:buNone/>
              <a:defRPr/>
            </a:pPr>
            <a:r>
              <a:rPr lang="en-GB" u="sng" dirty="0">
                <a:solidFill>
                  <a:schemeClr val="accent6">
                    <a:lumMod val="75000"/>
                  </a:schemeClr>
                </a:solidFill>
              </a:rPr>
              <a:t>PEM=88.10%</a:t>
            </a:r>
          </a:p>
        </p:txBody>
      </p:sp>
      <p:pic>
        <p:nvPicPr>
          <p:cNvPr id="102403" name="Picture 11" descr="Chart, line chart&#10;&#10;Description automatically generated">
            <a:extLst>
              <a:ext uri="{FF2B5EF4-FFF2-40B4-BE49-F238E27FC236}">
                <a16:creationId xmlns:a16="http://schemas.microsoft.com/office/drawing/2014/main" id="{00F40330-45A6-A441-B61F-3F4DB14A7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213" y="1643063"/>
            <a:ext cx="7489825" cy="43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9EEBC179-82AA-8A4A-A21A-DB42E139D79B}"/>
              </a:ext>
            </a:extLst>
          </p:cNvPr>
          <p:cNvSpPr>
            <a:spLocks noGrp="1" noChangeArrowheads="1"/>
          </p:cNvSpPr>
          <p:nvPr>
            <p:ph type="title"/>
          </p:nvPr>
        </p:nvSpPr>
        <p:spPr>
          <a:xfrm>
            <a:off x="2133600" y="304800"/>
            <a:ext cx="7772400" cy="1539875"/>
          </a:xfrm>
        </p:spPr>
        <p:txBody>
          <a:bodyPr rtlCol="0">
            <a:normAutofit fontScale="90000"/>
          </a:bodyPr>
          <a:lstStyle/>
          <a:p>
            <a:pPr eaLnBrk="1" fontAlgn="auto" hangingPunct="1">
              <a:spcAft>
                <a:spcPts val="0"/>
              </a:spcAft>
              <a:defRPr/>
            </a:pPr>
            <a:r>
              <a:rPr lang="en-GB" altLang="en-US" sz="4000" b="1" dirty="0">
                <a:latin typeface="Times" panose="02020603050405020304" pitchFamily="18" charset="0"/>
                <a:ea typeface="ＭＳ Ｐゴシック" panose="020B0600070205080204" pitchFamily="34" charset="-128"/>
              </a:rPr>
              <a:t>How successful has SCM been as a research tool?</a:t>
            </a:r>
            <a:br>
              <a:rPr lang="en-GB" altLang="en-US" sz="4000" b="1" dirty="0">
                <a:latin typeface="Times" panose="02020603050405020304" pitchFamily="18" charset="0"/>
                <a:ea typeface="ＭＳ Ｐゴシック" panose="020B0600070205080204" pitchFamily="34" charset="-128"/>
              </a:rPr>
            </a:br>
            <a:endParaRPr lang="en-GB" altLang="en-US" sz="4000" dirty="0">
              <a:solidFill>
                <a:schemeClr val="accent1"/>
              </a:solidFill>
              <a:latin typeface="Helvetica" panose="020B0604020202020204" pitchFamily="34" charset="0"/>
              <a:ea typeface="ＭＳ Ｐゴシック" panose="020B0600070205080204" pitchFamily="34" charset="-128"/>
            </a:endParaRPr>
          </a:p>
        </p:txBody>
      </p:sp>
      <p:sp>
        <p:nvSpPr>
          <p:cNvPr id="29699" name="Rectangle 3">
            <a:extLst>
              <a:ext uri="{FF2B5EF4-FFF2-40B4-BE49-F238E27FC236}">
                <a16:creationId xmlns:a16="http://schemas.microsoft.com/office/drawing/2014/main" id="{18F0F5B8-064F-6146-8EC4-E63884E6C589}"/>
              </a:ext>
            </a:extLst>
          </p:cNvPr>
          <p:cNvSpPr>
            <a:spLocks noGrp="1" noChangeArrowheads="1"/>
          </p:cNvSpPr>
          <p:nvPr>
            <p:ph idx="1"/>
          </p:nvPr>
        </p:nvSpPr>
        <p:spPr>
          <a:xfrm>
            <a:off x="2286000" y="1676400"/>
            <a:ext cx="7772400" cy="4114800"/>
          </a:xfrm>
        </p:spPr>
        <p:txBody>
          <a:bodyPr rtlCol="0">
            <a:normAutofit fontScale="92500"/>
          </a:bodyPr>
          <a:lstStyle/>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Real contribution to science.</a:t>
            </a: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Steady stream of single case texts published.</a:t>
            </a: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Many major advances in psychotherapies originally  published originally as SCM pilots (e.g. CBT and panic/psychosis)</a:t>
            </a: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Big acceptance of SCM within medicine</a:t>
            </a: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Recent trends are away from Applied Behaviour Analysis applications to more general evaluations of therapy across a wider range of clinical problems</a:t>
            </a: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Less sophisticated designs tend to be employed</a:t>
            </a:r>
          </a:p>
          <a:p>
            <a:pPr lvl="1" eaLnBrk="1" fontAlgn="auto" hangingPunct="1">
              <a:spcAft>
                <a:spcPts val="0"/>
              </a:spcAft>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Wider range of more appropriate statistics available and packages that support them</a:t>
            </a:r>
          </a:p>
        </p:txBody>
      </p:sp>
    </p:spTree>
  </p:cSld>
  <p:clrMapOvr>
    <a:masterClrMapping/>
  </p:clrMapOvr>
  <p:transition advTm="1792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 calcmode="lin" valueType="num">
                                      <p:cBhvr additive="base">
                                        <p:cTn id="7" dur="500" fill="hold"/>
                                        <p:tgtEl>
                                          <p:spTgt spid="296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6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699">
                                            <p:txEl>
                                              <p:pRg st="1" end="1"/>
                                            </p:txEl>
                                          </p:spTgt>
                                        </p:tgtEl>
                                        <p:attrNameLst>
                                          <p:attrName>style.visibility</p:attrName>
                                        </p:attrNameLst>
                                      </p:cBhvr>
                                      <p:to>
                                        <p:strVal val="visible"/>
                                      </p:to>
                                    </p:set>
                                    <p:anim calcmode="lin" valueType="num">
                                      <p:cBhvr additive="base">
                                        <p:cTn id="13" dur="500" fill="hold"/>
                                        <p:tgtEl>
                                          <p:spTgt spid="296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96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699">
                                            <p:txEl>
                                              <p:pRg st="2" end="2"/>
                                            </p:txEl>
                                          </p:spTgt>
                                        </p:tgtEl>
                                        <p:attrNameLst>
                                          <p:attrName>style.visibility</p:attrName>
                                        </p:attrNameLst>
                                      </p:cBhvr>
                                      <p:to>
                                        <p:strVal val="visible"/>
                                      </p:to>
                                    </p:set>
                                    <p:anim calcmode="lin" valueType="num">
                                      <p:cBhvr additive="base">
                                        <p:cTn id="19" dur="500" fill="hold"/>
                                        <p:tgtEl>
                                          <p:spTgt spid="2969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69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9699">
                                            <p:txEl>
                                              <p:pRg st="3" end="3"/>
                                            </p:txEl>
                                          </p:spTgt>
                                        </p:tgtEl>
                                        <p:attrNameLst>
                                          <p:attrName>style.visibility</p:attrName>
                                        </p:attrNameLst>
                                      </p:cBhvr>
                                      <p:to>
                                        <p:strVal val="visible"/>
                                      </p:to>
                                    </p:set>
                                    <p:anim calcmode="lin" valueType="num">
                                      <p:cBhvr additive="base">
                                        <p:cTn id="25" dur="500" fill="hold"/>
                                        <p:tgtEl>
                                          <p:spTgt spid="2969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969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9699">
                                            <p:txEl>
                                              <p:pRg st="4" end="4"/>
                                            </p:txEl>
                                          </p:spTgt>
                                        </p:tgtEl>
                                        <p:attrNameLst>
                                          <p:attrName>style.visibility</p:attrName>
                                        </p:attrNameLst>
                                      </p:cBhvr>
                                      <p:to>
                                        <p:strVal val="visible"/>
                                      </p:to>
                                    </p:set>
                                    <p:anim calcmode="lin" valueType="num">
                                      <p:cBhvr additive="base">
                                        <p:cTn id="31" dur="500" fill="hold"/>
                                        <p:tgtEl>
                                          <p:spTgt spid="2969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69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9699">
                                            <p:txEl>
                                              <p:pRg st="5" end="5"/>
                                            </p:txEl>
                                          </p:spTgt>
                                        </p:tgtEl>
                                        <p:attrNameLst>
                                          <p:attrName>style.visibility</p:attrName>
                                        </p:attrNameLst>
                                      </p:cBhvr>
                                      <p:to>
                                        <p:strVal val="visible"/>
                                      </p:to>
                                    </p:set>
                                    <p:anim calcmode="lin" valueType="num">
                                      <p:cBhvr additive="base">
                                        <p:cTn id="37" dur="500" fill="hold"/>
                                        <p:tgtEl>
                                          <p:spTgt spid="2969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969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9699">
                                            <p:txEl>
                                              <p:pRg st="6" end="6"/>
                                            </p:txEl>
                                          </p:spTgt>
                                        </p:tgtEl>
                                        <p:attrNameLst>
                                          <p:attrName>style.visibility</p:attrName>
                                        </p:attrNameLst>
                                      </p:cBhvr>
                                      <p:to>
                                        <p:strVal val="visible"/>
                                      </p:to>
                                    </p:set>
                                    <p:anim calcmode="lin" valueType="num">
                                      <p:cBhvr additive="base">
                                        <p:cTn id="43" dur="500" fill="hold"/>
                                        <p:tgtEl>
                                          <p:spTgt spid="2969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9699">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bldLvl="2"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8285CEA2-3C55-2E48-8C12-31D107208E54}"/>
              </a:ext>
            </a:extLst>
          </p:cNvPr>
          <p:cNvSpPr>
            <a:spLocks noGrp="1" noChangeArrowheads="1"/>
          </p:cNvSpPr>
          <p:nvPr>
            <p:ph type="title"/>
          </p:nvPr>
        </p:nvSpPr>
        <p:spPr/>
        <p:txBody>
          <a:bodyPr/>
          <a:lstStyle/>
          <a:p>
            <a:r>
              <a:rPr lang="en-GB" altLang="en-US" sz="4000"/>
              <a:t>Example: Percentage of all non-overlapping data (PAND)</a:t>
            </a:r>
            <a:endParaRPr lang="en-GB" altLang="en-US"/>
          </a:p>
        </p:txBody>
      </p:sp>
      <p:sp>
        <p:nvSpPr>
          <p:cNvPr id="3" name="Content Placeholder 2">
            <a:extLst>
              <a:ext uri="{FF2B5EF4-FFF2-40B4-BE49-F238E27FC236}">
                <a16:creationId xmlns:a16="http://schemas.microsoft.com/office/drawing/2014/main" id="{01F7C185-42C0-9042-8988-B1E33EE9CB4C}"/>
              </a:ext>
            </a:extLst>
          </p:cNvPr>
          <p:cNvSpPr>
            <a:spLocks noGrp="1"/>
          </p:cNvSpPr>
          <p:nvPr>
            <p:ph idx="1"/>
          </p:nvPr>
        </p:nvSpPr>
        <p:spPr>
          <a:xfrm>
            <a:off x="450850" y="1825625"/>
            <a:ext cx="3557588" cy="4483100"/>
          </a:xfrm>
        </p:spPr>
        <p:txBody>
          <a:bodyPr/>
          <a:lstStyle/>
          <a:p>
            <a:pPr>
              <a:defRPr/>
            </a:pPr>
            <a:r>
              <a:rPr lang="en-GB" sz="2400" dirty="0"/>
              <a:t>Count how many extreme datapoints would need to be removed to there is no overlap </a:t>
            </a:r>
          </a:p>
          <a:p>
            <a:pPr lvl="1">
              <a:defRPr/>
            </a:pPr>
            <a:r>
              <a:rPr lang="en-GB" sz="2000" dirty="0"/>
              <a:t>=6 (red circles)</a:t>
            </a:r>
          </a:p>
          <a:p>
            <a:pPr>
              <a:defRPr/>
            </a:pPr>
            <a:r>
              <a:rPr lang="en-GB" sz="2400" dirty="0"/>
              <a:t>Convert to %</a:t>
            </a:r>
          </a:p>
          <a:p>
            <a:pPr lvl="1">
              <a:defRPr/>
            </a:pPr>
            <a:r>
              <a:rPr lang="en-GB" sz="2200" dirty="0"/>
              <a:t>6/63*100=9.52%</a:t>
            </a:r>
          </a:p>
          <a:p>
            <a:pPr>
              <a:defRPr/>
            </a:pPr>
            <a:r>
              <a:rPr lang="en-GB" sz="2400" dirty="0"/>
              <a:t>Take the inverse</a:t>
            </a:r>
          </a:p>
          <a:p>
            <a:pPr lvl="1">
              <a:defRPr/>
            </a:pPr>
            <a:r>
              <a:rPr lang="en-GB" sz="2200" dirty="0"/>
              <a:t>100-9.52=90.48% </a:t>
            </a:r>
          </a:p>
          <a:p>
            <a:pPr marL="0" indent="0" algn="ctr">
              <a:buFont typeface="Arial" panose="020B0604020202020204" pitchFamily="34" charset="0"/>
              <a:buNone/>
              <a:defRPr/>
            </a:pPr>
            <a:r>
              <a:rPr lang="en-GB" sz="2600" u="sng" dirty="0">
                <a:solidFill>
                  <a:schemeClr val="accent6">
                    <a:lumMod val="75000"/>
                  </a:schemeClr>
                </a:solidFill>
              </a:rPr>
              <a:t>PAND=90.48%</a:t>
            </a:r>
          </a:p>
        </p:txBody>
      </p:sp>
      <p:grpSp>
        <p:nvGrpSpPr>
          <p:cNvPr id="119811" name="Group 3">
            <a:extLst>
              <a:ext uri="{FF2B5EF4-FFF2-40B4-BE49-F238E27FC236}">
                <a16:creationId xmlns:a16="http://schemas.microsoft.com/office/drawing/2014/main" id="{E97AE7A5-82D6-B74B-97B2-DCD09379D74E}"/>
              </a:ext>
            </a:extLst>
          </p:cNvPr>
          <p:cNvGrpSpPr>
            <a:grpSpLocks/>
          </p:cNvGrpSpPr>
          <p:nvPr/>
        </p:nvGrpSpPr>
        <p:grpSpPr bwMode="auto">
          <a:xfrm>
            <a:off x="4008438" y="1916113"/>
            <a:ext cx="7559675" cy="3963987"/>
            <a:chOff x="0" y="0"/>
            <a:chExt cx="4343400" cy="2382520"/>
          </a:xfrm>
        </p:grpSpPr>
        <p:pic>
          <p:nvPicPr>
            <p:cNvPr id="119812" name="Picture 4" descr="Chart, line chart&#10;&#10;Description automatically generated">
              <a:extLst>
                <a:ext uri="{FF2B5EF4-FFF2-40B4-BE49-F238E27FC236}">
                  <a16:creationId xmlns:a16="http://schemas.microsoft.com/office/drawing/2014/main" id="{8B54FE48-F4A3-6340-8FE7-2C992ADF0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343400" cy="2382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a:extLst>
                <a:ext uri="{FF2B5EF4-FFF2-40B4-BE49-F238E27FC236}">
                  <a16:creationId xmlns:a16="http://schemas.microsoft.com/office/drawing/2014/main" id="{006493F0-AE9B-EA43-88B4-7E64D56EA705}"/>
                </a:ext>
              </a:extLst>
            </p:cNvPr>
            <p:cNvSpPr/>
            <p:nvPr/>
          </p:nvSpPr>
          <p:spPr>
            <a:xfrm>
              <a:off x="588301" y="1256619"/>
              <a:ext cx="72968" cy="725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GB"/>
            </a:p>
          </p:txBody>
        </p:sp>
        <p:sp>
          <p:nvSpPr>
            <p:cNvPr id="7" name="Oval 6">
              <a:extLst>
                <a:ext uri="{FF2B5EF4-FFF2-40B4-BE49-F238E27FC236}">
                  <a16:creationId xmlns:a16="http://schemas.microsoft.com/office/drawing/2014/main" id="{27C81EF5-3F44-5B47-BD60-1489DEB8CB43}"/>
                </a:ext>
              </a:extLst>
            </p:cNvPr>
            <p:cNvSpPr/>
            <p:nvPr/>
          </p:nvSpPr>
          <p:spPr>
            <a:xfrm>
              <a:off x="1041613" y="1248032"/>
              <a:ext cx="72055" cy="725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GB"/>
            </a:p>
          </p:txBody>
        </p:sp>
        <p:sp>
          <p:nvSpPr>
            <p:cNvPr id="8" name="Oval 7">
              <a:extLst>
                <a:ext uri="{FF2B5EF4-FFF2-40B4-BE49-F238E27FC236}">
                  <a16:creationId xmlns:a16="http://schemas.microsoft.com/office/drawing/2014/main" id="{B30950C4-D4F2-324F-9D7A-BDCF3668325D}"/>
                </a:ext>
              </a:extLst>
            </p:cNvPr>
            <p:cNvSpPr/>
            <p:nvPr/>
          </p:nvSpPr>
          <p:spPr>
            <a:xfrm>
              <a:off x="1168394" y="1605839"/>
              <a:ext cx="90298" cy="791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GB"/>
            </a:p>
          </p:txBody>
        </p:sp>
        <p:sp>
          <p:nvSpPr>
            <p:cNvPr id="9" name="Oval 8">
              <a:extLst>
                <a:ext uri="{FF2B5EF4-FFF2-40B4-BE49-F238E27FC236}">
                  <a16:creationId xmlns:a16="http://schemas.microsoft.com/office/drawing/2014/main" id="{3A9BF1F0-FD30-304E-AFC2-DEB35183DA24}"/>
                </a:ext>
              </a:extLst>
            </p:cNvPr>
            <p:cNvSpPr/>
            <p:nvPr/>
          </p:nvSpPr>
          <p:spPr>
            <a:xfrm>
              <a:off x="1471210" y="1614427"/>
              <a:ext cx="89385" cy="7919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GB"/>
            </a:p>
          </p:txBody>
        </p:sp>
        <p:sp>
          <p:nvSpPr>
            <p:cNvPr id="10" name="Oval 9">
              <a:extLst>
                <a:ext uri="{FF2B5EF4-FFF2-40B4-BE49-F238E27FC236}">
                  <a16:creationId xmlns:a16="http://schemas.microsoft.com/office/drawing/2014/main" id="{2ACF1BCB-D594-E646-891E-6C5E5A415197}"/>
                </a:ext>
              </a:extLst>
            </p:cNvPr>
            <p:cNvSpPr/>
            <p:nvPr/>
          </p:nvSpPr>
          <p:spPr>
            <a:xfrm>
              <a:off x="1431078" y="1431230"/>
              <a:ext cx="94858" cy="7919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GB"/>
            </a:p>
          </p:txBody>
        </p:sp>
        <p:sp>
          <p:nvSpPr>
            <p:cNvPr id="11" name="Oval 10">
              <a:extLst>
                <a:ext uri="{FF2B5EF4-FFF2-40B4-BE49-F238E27FC236}">
                  <a16:creationId xmlns:a16="http://schemas.microsoft.com/office/drawing/2014/main" id="{11ECA91C-E5FE-E74B-9DFE-703D1A7BBA22}"/>
                </a:ext>
              </a:extLst>
            </p:cNvPr>
            <p:cNvSpPr/>
            <p:nvPr/>
          </p:nvSpPr>
          <p:spPr>
            <a:xfrm>
              <a:off x="2322196" y="1423596"/>
              <a:ext cx="94858" cy="7919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GB"/>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a:extLst>
              <a:ext uri="{FF2B5EF4-FFF2-40B4-BE49-F238E27FC236}">
                <a16:creationId xmlns:a16="http://schemas.microsoft.com/office/drawing/2014/main" id="{4F6EF19B-4153-2E4C-9B9C-01F3642E7C05}"/>
              </a:ext>
            </a:extLst>
          </p:cNvPr>
          <p:cNvSpPr>
            <a:spLocks noGrp="1" noChangeArrowheads="1"/>
          </p:cNvSpPr>
          <p:nvPr>
            <p:ph type="title"/>
          </p:nvPr>
        </p:nvSpPr>
        <p:spPr/>
        <p:txBody>
          <a:bodyPr/>
          <a:lstStyle/>
          <a:p>
            <a:r>
              <a:rPr lang="en-GB" altLang="en-US"/>
              <a:t>Interpreting non-overlap effect sizes </a:t>
            </a:r>
          </a:p>
        </p:txBody>
      </p:sp>
      <p:sp>
        <p:nvSpPr>
          <p:cNvPr id="3" name="Content Placeholder 2">
            <a:extLst>
              <a:ext uri="{FF2B5EF4-FFF2-40B4-BE49-F238E27FC236}">
                <a16:creationId xmlns:a16="http://schemas.microsoft.com/office/drawing/2014/main" id="{B0272496-14CA-B146-9EF1-7E8D3FDBEECF}"/>
              </a:ext>
            </a:extLst>
          </p:cNvPr>
          <p:cNvSpPr>
            <a:spLocks noGrp="1"/>
          </p:cNvSpPr>
          <p:nvPr>
            <p:ph idx="1"/>
          </p:nvPr>
        </p:nvSpPr>
        <p:spPr>
          <a:xfrm>
            <a:off x="838200" y="1825625"/>
            <a:ext cx="10666413" cy="4351338"/>
          </a:xfrm>
        </p:spPr>
        <p:txBody>
          <a:bodyPr/>
          <a:lstStyle/>
          <a:p>
            <a:pPr>
              <a:defRPr/>
            </a:pPr>
            <a:r>
              <a:rPr lang="en-GB" dirty="0"/>
              <a:t>Effects are provided as a proportion (or *100 to make a %)</a:t>
            </a:r>
          </a:p>
          <a:p>
            <a:pPr>
              <a:defRPr/>
            </a:pPr>
            <a:r>
              <a:rPr lang="en-GB" dirty="0"/>
              <a:t>The larger the effect size, the more effective the treatment</a:t>
            </a:r>
          </a:p>
          <a:p>
            <a:pPr>
              <a:defRPr/>
            </a:pPr>
            <a:r>
              <a:rPr lang="en-GB" dirty="0"/>
              <a:t>No agreed way to interpret the effect sizes</a:t>
            </a:r>
          </a:p>
          <a:p>
            <a:pPr marL="0" indent="0">
              <a:buFont typeface="Arial" panose="020B0604020202020204" pitchFamily="34" charset="0"/>
              <a:buNone/>
              <a:defRPr/>
            </a:pPr>
            <a:endParaRPr lang="en-GB" dirty="0"/>
          </a:p>
          <a:p>
            <a:pPr>
              <a:defRPr/>
            </a:pPr>
            <a:r>
              <a:rPr lang="en-GB" dirty="0"/>
              <a:t>But Scruggs &amp; Mastropieri (1998) suggested the following interpretation;</a:t>
            </a:r>
          </a:p>
          <a:p>
            <a:pPr lvl="2">
              <a:defRPr/>
            </a:pPr>
            <a:r>
              <a:rPr lang="en-GB" dirty="0"/>
              <a:t>&gt; 0.90(or 90%) indicative of a very effective treatment</a:t>
            </a:r>
          </a:p>
          <a:p>
            <a:pPr lvl="2">
              <a:defRPr/>
            </a:pPr>
            <a:r>
              <a:rPr lang="en-GB" dirty="0"/>
              <a:t>0.70-0.89 (or 70-89%) represent moderate effectiveness</a:t>
            </a:r>
          </a:p>
          <a:p>
            <a:pPr lvl="2">
              <a:defRPr/>
            </a:pPr>
            <a:r>
              <a:rPr lang="en-GB" dirty="0"/>
              <a:t>0.50-0.69 (or 50-69%) are debatably effective</a:t>
            </a:r>
          </a:p>
          <a:p>
            <a:pPr lvl="2">
              <a:defRPr/>
            </a:pPr>
            <a:r>
              <a:rPr lang="en-GB" dirty="0"/>
              <a:t>&lt;0.50 (50%) are regarded as not effective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a:extLst>
              <a:ext uri="{FF2B5EF4-FFF2-40B4-BE49-F238E27FC236}">
                <a16:creationId xmlns:a16="http://schemas.microsoft.com/office/drawing/2014/main" id="{25B36E63-FE28-0C40-AE69-3619158DF67E}"/>
              </a:ext>
            </a:extLst>
          </p:cNvPr>
          <p:cNvSpPr>
            <a:spLocks noGrp="1" noChangeArrowheads="1"/>
          </p:cNvSpPr>
          <p:nvPr>
            <p:ph type="title"/>
          </p:nvPr>
        </p:nvSpPr>
        <p:spPr>
          <a:xfrm>
            <a:off x="838200" y="681038"/>
            <a:ext cx="10515600" cy="1325562"/>
          </a:xfrm>
        </p:spPr>
        <p:txBody>
          <a:bodyPr/>
          <a:lstStyle/>
          <a:p>
            <a:pPr eaLnBrk="1" hangingPunct="1"/>
            <a:r>
              <a:rPr lang="en-GB" altLang="en-US"/>
              <a:t>Assessing and adjusting for baseline trend using Tau/Tau-U </a:t>
            </a:r>
          </a:p>
        </p:txBody>
      </p:sp>
      <p:sp>
        <p:nvSpPr>
          <p:cNvPr id="3" name="Content Placeholder 2">
            <a:extLst>
              <a:ext uri="{FF2B5EF4-FFF2-40B4-BE49-F238E27FC236}">
                <a16:creationId xmlns:a16="http://schemas.microsoft.com/office/drawing/2014/main" id="{B5EA28B6-0F5B-7940-9A90-41207029D15C}"/>
              </a:ext>
            </a:extLst>
          </p:cNvPr>
          <p:cNvSpPr>
            <a:spLocks noGrp="1"/>
          </p:cNvSpPr>
          <p:nvPr>
            <p:ph idx="1"/>
          </p:nvPr>
        </p:nvSpPr>
        <p:spPr>
          <a:xfrm>
            <a:off x="838200" y="2444750"/>
            <a:ext cx="10729913" cy="3467100"/>
          </a:xfrm>
        </p:spPr>
        <p:txBody>
          <a:bodyPr rtlCol="0">
            <a:normAutofit fontScale="92500" lnSpcReduction="10000"/>
          </a:bodyPr>
          <a:lstStyle/>
          <a:p>
            <a:pPr eaLnBrk="1" fontAlgn="auto" hangingPunct="1">
              <a:spcAft>
                <a:spcPts val="0"/>
              </a:spcAft>
              <a:defRPr/>
            </a:pPr>
            <a:r>
              <a:rPr lang="en-GB" dirty="0"/>
              <a:t>Tau/Tau-U family of effect sizes calculates overlap even in highly variable data, corrects for trend and is robust to serial dependency/autocorrelation.</a:t>
            </a:r>
          </a:p>
          <a:p>
            <a:pPr eaLnBrk="1" fontAlgn="auto" hangingPunct="1">
              <a:spcAft>
                <a:spcPts val="0"/>
              </a:spcAft>
              <a:defRPr/>
            </a:pPr>
            <a:r>
              <a:rPr lang="en-GB" dirty="0"/>
              <a:t>If baseline phases on ideographic outcomes are stable, then Tau (</a:t>
            </a:r>
            <a:r>
              <a:rPr lang="el-GR" baseline="30000" dirty="0"/>
              <a:t>τ</a:t>
            </a:r>
            <a:r>
              <a:rPr lang="en-GB" baseline="30000" dirty="0" err="1"/>
              <a:t>AvsB</a:t>
            </a:r>
            <a:r>
              <a:rPr lang="en-GB" dirty="0"/>
              <a:t>)</a:t>
            </a:r>
            <a:r>
              <a:rPr lang="en-GB" baseline="30000" dirty="0"/>
              <a:t> </a:t>
            </a:r>
            <a:r>
              <a:rPr lang="en-GB" dirty="0"/>
              <a:t>is a better index of outcome, as opposed to Tau-U (</a:t>
            </a:r>
            <a:r>
              <a:rPr lang="el-GR" baseline="30000" dirty="0"/>
              <a:t>τ(</a:t>
            </a:r>
            <a:r>
              <a:rPr lang="en-GB" baseline="30000" dirty="0" err="1"/>
              <a:t>AvsB</a:t>
            </a:r>
            <a:r>
              <a:rPr lang="en-GB" baseline="30000" dirty="0"/>
              <a:t>)-</a:t>
            </a:r>
            <a:r>
              <a:rPr lang="en-GB" baseline="30000" dirty="0" err="1"/>
              <a:t>Atrend</a:t>
            </a:r>
            <a:r>
              <a:rPr lang="en-GB" dirty="0"/>
              <a:t>).</a:t>
            </a:r>
          </a:p>
          <a:p>
            <a:pPr marL="0" indent="0" eaLnBrk="1" fontAlgn="auto" hangingPunct="1">
              <a:spcAft>
                <a:spcPts val="0"/>
              </a:spcAft>
              <a:buFont typeface="Arial" panose="020B0604020202020204" pitchFamily="34" charset="0"/>
              <a:buNone/>
              <a:defRPr/>
            </a:pPr>
            <a:endParaRPr lang="en-GB" sz="1400" dirty="0"/>
          </a:p>
          <a:p>
            <a:pPr marL="914400" lvl="1" indent="-457200" eaLnBrk="1" fontAlgn="auto" hangingPunct="1">
              <a:spcAft>
                <a:spcPts val="0"/>
              </a:spcAft>
              <a:buFont typeface="+mj-lt"/>
              <a:buAutoNum type="arabicParenR"/>
              <a:defRPr/>
            </a:pPr>
            <a:r>
              <a:rPr lang="en-GB" dirty="0"/>
              <a:t>Assess whether there is a significant trend in the baseline phase (Tau </a:t>
            </a:r>
            <a:r>
              <a:rPr lang="en-GB" baseline="30000" dirty="0"/>
              <a:t>trend A</a:t>
            </a:r>
            <a:r>
              <a:rPr lang="en-GB" dirty="0"/>
              <a:t>)</a:t>
            </a:r>
          </a:p>
          <a:p>
            <a:pPr marL="914400" lvl="1" indent="-457200" eaLnBrk="1" fontAlgn="auto" hangingPunct="1">
              <a:spcAft>
                <a:spcPts val="0"/>
              </a:spcAft>
              <a:buFont typeface="+mj-lt"/>
              <a:buAutoNum type="arabicParenR"/>
              <a:defRPr/>
            </a:pPr>
            <a:r>
              <a:rPr lang="en-GB" dirty="0"/>
              <a:t>If there is a significant baseline trend (p&lt;.05), then an adjustment can be applied – corrects for the baseline trend for comparisons across phases</a:t>
            </a:r>
          </a:p>
          <a:p>
            <a:pPr marL="914400" lvl="1" indent="-457200" eaLnBrk="1" fontAlgn="auto" hangingPunct="1">
              <a:spcAft>
                <a:spcPts val="0"/>
              </a:spcAft>
              <a:buFont typeface="+mj-lt"/>
              <a:buAutoNum type="arabicParenR"/>
              <a:defRPr/>
            </a:pPr>
            <a:r>
              <a:rPr lang="en-GB" dirty="0"/>
              <a:t>Calculate the Tau effect size for the difference between phases, either based on the corrected (Tau-U </a:t>
            </a:r>
            <a:r>
              <a:rPr lang="el-GR" baseline="30000" dirty="0"/>
              <a:t>τ(</a:t>
            </a:r>
            <a:r>
              <a:rPr lang="en-GB" baseline="30000" dirty="0" err="1"/>
              <a:t>AvsB</a:t>
            </a:r>
            <a:r>
              <a:rPr lang="en-GB" baseline="30000" dirty="0"/>
              <a:t>)-</a:t>
            </a:r>
            <a:r>
              <a:rPr lang="en-GB" baseline="30000" dirty="0" err="1"/>
              <a:t>Atrend</a:t>
            </a:r>
            <a:r>
              <a:rPr lang="en-GB" dirty="0"/>
              <a:t>) or uncorrected data (Tau </a:t>
            </a:r>
            <a:r>
              <a:rPr lang="el-GR" baseline="30000" dirty="0"/>
              <a:t>τ</a:t>
            </a:r>
            <a:r>
              <a:rPr lang="en-GB" baseline="30000" dirty="0" err="1"/>
              <a:t>AvsB</a:t>
            </a:r>
            <a:r>
              <a:rPr lang="en-GB" dirty="0"/>
              <a:t>). </a:t>
            </a:r>
          </a:p>
        </p:txBody>
      </p:sp>
      <p:sp>
        <p:nvSpPr>
          <p:cNvPr id="104451" name="TextBox 3">
            <a:extLst>
              <a:ext uri="{FF2B5EF4-FFF2-40B4-BE49-F238E27FC236}">
                <a16:creationId xmlns:a16="http://schemas.microsoft.com/office/drawing/2014/main" id="{D2EC4D38-0292-1243-A42D-CB6AA30482E2}"/>
              </a:ext>
            </a:extLst>
          </p:cNvPr>
          <p:cNvSpPr txBox="1">
            <a:spLocks noChangeArrowheads="1"/>
          </p:cNvSpPr>
          <p:nvPr/>
        </p:nvSpPr>
        <p:spPr bwMode="auto">
          <a:xfrm>
            <a:off x="838200" y="6176963"/>
            <a:ext cx="118729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1800"/>
              <a:t>Online Tau calculator: </a:t>
            </a:r>
            <a:r>
              <a:rPr lang="en-GB" altLang="en-US" sz="1800">
                <a:hlinkClick r:id="rId3"/>
              </a:rPr>
              <a:t>http://ktarlow.com/stats/tau/</a:t>
            </a:r>
            <a:r>
              <a:rPr lang="en-GB" altLang="en-US" sz="1800"/>
              <a:t> or Overlap Shiny app: </a:t>
            </a:r>
            <a:r>
              <a:rPr lang="en-GB" altLang="en-US" sz="1800">
                <a:hlinkClick r:id="rId4"/>
              </a:rPr>
              <a:t>https://manolov.shinyapps.io/Overlap/</a:t>
            </a:r>
            <a:endParaRPr lang="en-GB" altLang="en-US" sz="18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a:extLst>
              <a:ext uri="{FF2B5EF4-FFF2-40B4-BE49-F238E27FC236}">
                <a16:creationId xmlns:a16="http://schemas.microsoft.com/office/drawing/2014/main" id="{D53D558B-3436-6B4B-83EE-3CD6A1E4D320}"/>
              </a:ext>
            </a:extLst>
          </p:cNvPr>
          <p:cNvSpPr>
            <a:spLocks noGrp="1" noChangeArrowheads="1"/>
          </p:cNvSpPr>
          <p:nvPr>
            <p:ph type="title"/>
          </p:nvPr>
        </p:nvSpPr>
        <p:spPr/>
        <p:txBody>
          <a:bodyPr/>
          <a:lstStyle/>
          <a:p>
            <a:pPr eaLnBrk="1" hangingPunct="1"/>
            <a:r>
              <a:rPr lang="en-GB" altLang="en-US"/>
              <a:t>Comparing multiple phases </a:t>
            </a:r>
          </a:p>
        </p:txBody>
      </p:sp>
      <p:sp>
        <p:nvSpPr>
          <p:cNvPr id="106498" name="Content Placeholder 2">
            <a:extLst>
              <a:ext uri="{FF2B5EF4-FFF2-40B4-BE49-F238E27FC236}">
                <a16:creationId xmlns:a16="http://schemas.microsoft.com/office/drawing/2014/main" id="{5A9A0F9F-84FE-BD46-A2B7-6F4A7BF06377}"/>
              </a:ext>
            </a:extLst>
          </p:cNvPr>
          <p:cNvSpPr>
            <a:spLocks noGrp="1" noChangeArrowheads="1"/>
          </p:cNvSpPr>
          <p:nvPr>
            <p:ph idx="1"/>
          </p:nvPr>
        </p:nvSpPr>
        <p:spPr>
          <a:xfrm>
            <a:off x="668338" y="1670050"/>
            <a:ext cx="10515600" cy="2598738"/>
          </a:xfrm>
        </p:spPr>
        <p:txBody>
          <a:bodyPr/>
          <a:lstStyle/>
          <a:p>
            <a:pPr eaLnBrk="1" hangingPunct="1"/>
            <a:r>
              <a:rPr lang="en-GB" altLang="en-US"/>
              <a:t>If you have more than two phases (i.e. any design other than A/B) then do pairwise comparisons of effects for each phase where it is of interest to see if there is a difference</a:t>
            </a:r>
          </a:p>
          <a:p>
            <a:pPr lvl="1" eaLnBrk="1" hangingPunct="1"/>
            <a:r>
              <a:rPr lang="en-GB" altLang="en-US"/>
              <a:t>E.g. </a:t>
            </a:r>
            <a:r>
              <a:rPr lang="en-GB" altLang="en-US" b="1"/>
              <a:t>AB-F/U design</a:t>
            </a:r>
          </a:p>
          <a:p>
            <a:pPr lvl="1" eaLnBrk="1" hangingPunct="1"/>
            <a:r>
              <a:rPr lang="en-GB" altLang="en-US"/>
              <a:t>Baseline (A) vs intervention (B)</a:t>
            </a:r>
          </a:p>
          <a:p>
            <a:pPr lvl="1" eaLnBrk="1" hangingPunct="1"/>
            <a:r>
              <a:rPr lang="en-GB" altLang="en-US"/>
              <a:t>Baseline (A) vs follow-up (FU)</a:t>
            </a:r>
          </a:p>
          <a:p>
            <a:pPr eaLnBrk="1" hangingPunct="1"/>
            <a:r>
              <a:rPr lang="en-GB" altLang="en-US"/>
              <a:t>See example published papers of different designs in your pack</a:t>
            </a:r>
          </a:p>
        </p:txBody>
      </p:sp>
      <p:pic>
        <p:nvPicPr>
          <p:cNvPr id="106499" name="Picture 1">
            <a:extLst>
              <a:ext uri="{FF2B5EF4-FFF2-40B4-BE49-F238E27FC236}">
                <a16:creationId xmlns:a16="http://schemas.microsoft.com/office/drawing/2014/main" id="{B3513FF7-C13B-BB41-A7A2-467DD9F00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 y="4576763"/>
            <a:ext cx="105156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a:extLst>
              <a:ext uri="{FF2B5EF4-FFF2-40B4-BE49-F238E27FC236}">
                <a16:creationId xmlns:a16="http://schemas.microsoft.com/office/drawing/2014/main" id="{E5B59240-3C77-3F4E-88EB-8097C6DCAD47}"/>
              </a:ext>
            </a:extLst>
          </p:cNvPr>
          <p:cNvSpPr>
            <a:spLocks noGrp="1" noChangeArrowheads="1"/>
          </p:cNvSpPr>
          <p:nvPr>
            <p:ph type="title"/>
          </p:nvPr>
        </p:nvSpPr>
        <p:spPr/>
        <p:txBody>
          <a:bodyPr/>
          <a:lstStyle/>
          <a:p>
            <a:pPr eaLnBrk="1" hangingPunct="1"/>
            <a:r>
              <a:rPr lang="en-GB" altLang="en-US"/>
              <a:t>Assessing nomothetic outcomes</a:t>
            </a:r>
          </a:p>
        </p:txBody>
      </p:sp>
      <p:sp>
        <p:nvSpPr>
          <p:cNvPr id="3" name="Content Placeholder 2">
            <a:extLst>
              <a:ext uri="{FF2B5EF4-FFF2-40B4-BE49-F238E27FC236}">
                <a16:creationId xmlns:a16="http://schemas.microsoft.com/office/drawing/2014/main" id="{AF20197F-C0CD-4D4B-BECD-3FB7F4E11635}"/>
              </a:ext>
            </a:extLst>
          </p:cNvPr>
          <p:cNvSpPr>
            <a:spLocks noGrp="1"/>
          </p:cNvSpPr>
          <p:nvPr>
            <p:ph idx="1"/>
          </p:nvPr>
        </p:nvSpPr>
        <p:spPr>
          <a:xfrm>
            <a:off x="838200" y="1616075"/>
            <a:ext cx="10515600" cy="4351338"/>
          </a:xfrm>
        </p:spPr>
        <p:txBody>
          <a:bodyPr rtlCol="0">
            <a:normAutofit fontScale="92500" lnSpcReduction="20000"/>
          </a:bodyPr>
          <a:lstStyle/>
          <a:p>
            <a:pPr eaLnBrk="1" fontAlgn="auto" hangingPunct="1">
              <a:spcAft>
                <a:spcPts val="0"/>
              </a:spcAft>
              <a:defRPr/>
            </a:pPr>
            <a:r>
              <a:rPr lang="en-GB" dirty="0"/>
              <a:t>Supplement the idiographic findings by evaluating whether pre/post phase scores on nomothetic measures meet criteria for reliable and clinical significant change </a:t>
            </a:r>
            <a:r>
              <a:rPr lang="en-GB" sz="2000" dirty="0"/>
              <a:t>(Jacobson &amp; </a:t>
            </a:r>
            <a:r>
              <a:rPr lang="en-GB" sz="2000" dirty="0" err="1"/>
              <a:t>Traux</a:t>
            </a:r>
            <a:r>
              <a:rPr lang="en-GB" sz="2000" dirty="0"/>
              <a:t>, 1991)</a:t>
            </a:r>
          </a:p>
          <a:p>
            <a:pPr eaLnBrk="1" fontAlgn="auto" hangingPunct="1">
              <a:spcAft>
                <a:spcPts val="0"/>
              </a:spcAft>
              <a:defRPr/>
            </a:pPr>
            <a:endParaRPr lang="en-GB" sz="2000" dirty="0"/>
          </a:p>
          <a:p>
            <a:pPr eaLnBrk="1" fontAlgn="auto" hangingPunct="1">
              <a:spcAft>
                <a:spcPts val="0"/>
              </a:spcAft>
              <a:defRPr/>
            </a:pPr>
            <a:r>
              <a:rPr lang="en-GB" dirty="0"/>
              <a:t>Has the client shown </a:t>
            </a:r>
            <a:r>
              <a:rPr lang="en-GB" b="1" dirty="0"/>
              <a:t>reliable change (RC) </a:t>
            </a:r>
            <a:r>
              <a:rPr lang="en-GB" dirty="0"/>
              <a:t>-  a reduction in scores that exceeds a change that could be due to measurement error </a:t>
            </a:r>
          </a:p>
          <a:p>
            <a:pPr lvl="1" eaLnBrk="1" fontAlgn="auto" hangingPunct="1">
              <a:spcAft>
                <a:spcPts val="0"/>
              </a:spcAft>
              <a:defRPr/>
            </a:pPr>
            <a:r>
              <a:rPr lang="en-GB" dirty="0"/>
              <a:t>Use the reliability (Cronbach’s Alpha) of the measure and non-clinical and clinical. norms to calculate the amount of change that would be considered reliable</a:t>
            </a:r>
          </a:p>
          <a:p>
            <a:pPr eaLnBrk="1" fontAlgn="auto" hangingPunct="1">
              <a:spcAft>
                <a:spcPts val="0"/>
              </a:spcAft>
              <a:defRPr/>
            </a:pPr>
            <a:r>
              <a:rPr lang="en-GB" dirty="0"/>
              <a:t>Has the client shown </a:t>
            </a:r>
            <a:r>
              <a:rPr lang="en-GB" b="1" dirty="0"/>
              <a:t>clinically significant change (CSC) </a:t>
            </a:r>
            <a:r>
              <a:rPr lang="en-GB" dirty="0"/>
              <a:t>– moved from above to below a clinical cut-off threshold </a:t>
            </a:r>
          </a:p>
          <a:p>
            <a:pPr lvl="1" eaLnBrk="1" fontAlgn="auto" hangingPunct="1">
              <a:spcAft>
                <a:spcPts val="0"/>
              </a:spcAft>
              <a:defRPr/>
            </a:pPr>
            <a:r>
              <a:rPr lang="en-GB" dirty="0"/>
              <a:t>Can use defined clinical cut-off’s if available for the measure or can use clinical and non-clinical norms to calculate a threshold. </a:t>
            </a:r>
          </a:p>
          <a:p>
            <a:pPr lvl="1" eaLnBrk="1" fontAlgn="auto" hangingPunct="1">
              <a:spcAft>
                <a:spcPts val="0"/>
              </a:spcAft>
              <a:defRPr/>
            </a:pPr>
            <a:r>
              <a:rPr lang="en-GB" dirty="0"/>
              <a:t>Bear in mind that process or generalisation measures may not make conceptual sense to assess clinically significant change (e.g. activation or quality of life)</a:t>
            </a:r>
          </a:p>
        </p:txBody>
      </p:sp>
      <p:sp>
        <p:nvSpPr>
          <p:cNvPr id="107523" name="TextBox 4">
            <a:extLst>
              <a:ext uri="{FF2B5EF4-FFF2-40B4-BE49-F238E27FC236}">
                <a16:creationId xmlns:a16="http://schemas.microsoft.com/office/drawing/2014/main" id="{4DC961CB-A485-E147-8934-1E5C656101D4}"/>
              </a:ext>
            </a:extLst>
          </p:cNvPr>
          <p:cNvSpPr txBox="1">
            <a:spLocks noChangeArrowheads="1"/>
          </p:cNvSpPr>
          <p:nvPr/>
        </p:nvSpPr>
        <p:spPr bwMode="auto">
          <a:xfrm>
            <a:off x="658813" y="6045200"/>
            <a:ext cx="11852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2400"/>
              <a:t>An Excel workbook &amp; manual is provided in the Resource Pack that will allow you to do this!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itle 1">
            <a:extLst>
              <a:ext uri="{FF2B5EF4-FFF2-40B4-BE49-F238E27FC236}">
                <a16:creationId xmlns:a16="http://schemas.microsoft.com/office/drawing/2014/main" id="{173D00EF-DEB6-224D-892F-F632A664D07B}"/>
              </a:ext>
            </a:extLst>
          </p:cNvPr>
          <p:cNvSpPr>
            <a:spLocks noGrp="1" noChangeArrowheads="1"/>
          </p:cNvSpPr>
          <p:nvPr>
            <p:ph type="title"/>
          </p:nvPr>
        </p:nvSpPr>
        <p:spPr/>
        <p:txBody>
          <a:bodyPr/>
          <a:lstStyle/>
          <a:p>
            <a:r>
              <a:rPr lang="en-GB" altLang="en-US" sz="4000"/>
              <a:t>Evaluating nomothetic outcomes using reliable &amp; clinically significant change</a:t>
            </a:r>
          </a:p>
        </p:txBody>
      </p:sp>
      <p:sp>
        <p:nvSpPr>
          <p:cNvPr id="121858" name="Content Placeholder 2">
            <a:extLst>
              <a:ext uri="{FF2B5EF4-FFF2-40B4-BE49-F238E27FC236}">
                <a16:creationId xmlns:a16="http://schemas.microsoft.com/office/drawing/2014/main" id="{7F9FC0EA-72CF-3B41-B439-7D1C91BF92A4}"/>
              </a:ext>
            </a:extLst>
          </p:cNvPr>
          <p:cNvSpPr>
            <a:spLocks noGrp="1" noChangeArrowheads="1"/>
          </p:cNvSpPr>
          <p:nvPr>
            <p:ph idx="1"/>
          </p:nvPr>
        </p:nvSpPr>
        <p:spPr>
          <a:xfrm>
            <a:off x="407988" y="1844675"/>
            <a:ext cx="6767512" cy="2663825"/>
          </a:xfrm>
        </p:spPr>
        <p:txBody>
          <a:bodyPr/>
          <a:lstStyle/>
          <a:p>
            <a:r>
              <a:rPr lang="en-GB" altLang="en-US" sz="2400"/>
              <a:t>Nomothetic measure of general distress: CORE-OM</a:t>
            </a:r>
          </a:p>
          <a:p>
            <a:r>
              <a:rPr lang="en-GB" altLang="en-US" sz="2400"/>
              <a:t>Connell et al (2007) paper reports psychometric evaluation including;</a:t>
            </a:r>
          </a:p>
          <a:p>
            <a:pPr lvl="1"/>
            <a:r>
              <a:rPr lang="en-GB" altLang="en-US" sz="2000"/>
              <a:t>Reliability of the measures (Cronbach’s Alpha = 0.91)</a:t>
            </a:r>
          </a:p>
          <a:p>
            <a:pPr lvl="1"/>
            <a:r>
              <a:rPr lang="en-GB" altLang="en-US" sz="2000"/>
              <a:t>Clinical and non-clinical norms (mean &amp; SD)</a:t>
            </a:r>
          </a:p>
          <a:p>
            <a:pPr lvl="1"/>
            <a:r>
              <a:rPr lang="en-GB" altLang="en-US" sz="2000"/>
              <a:t>Established reliable change and clinical cut-off thresholds</a:t>
            </a:r>
          </a:p>
        </p:txBody>
      </p:sp>
      <p:pic>
        <p:nvPicPr>
          <p:cNvPr id="121859" name="Picture 6">
            <a:extLst>
              <a:ext uri="{FF2B5EF4-FFF2-40B4-BE49-F238E27FC236}">
                <a16:creationId xmlns:a16="http://schemas.microsoft.com/office/drawing/2014/main" id="{B292C852-4506-FD44-9767-4F5361494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800" y="1125538"/>
            <a:ext cx="4810125"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0" name="Picture 7">
            <a:extLst>
              <a:ext uri="{FF2B5EF4-FFF2-40B4-BE49-F238E27FC236}">
                <a16:creationId xmlns:a16="http://schemas.microsoft.com/office/drawing/2014/main" id="{B7E1EDEB-1732-6840-A623-7F8357ECD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888" y="4868863"/>
            <a:ext cx="4321175" cy="147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2">
            <a:extLst>
              <a:ext uri="{FF2B5EF4-FFF2-40B4-BE49-F238E27FC236}">
                <a16:creationId xmlns:a16="http://schemas.microsoft.com/office/drawing/2014/main" id="{77C2ECC2-B753-A54F-8F11-021A3100C4D9}"/>
              </a:ext>
            </a:extLst>
          </p:cNvPr>
          <p:cNvSpPr txBox="1">
            <a:spLocks/>
          </p:cNvSpPr>
          <p:nvPr/>
        </p:nvSpPr>
        <p:spPr bwMode="auto">
          <a:xfrm>
            <a:off x="407988" y="4579938"/>
            <a:ext cx="7031037" cy="3825875"/>
          </a:xfrm>
          <a:prstGeom prst="rect">
            <a:avLst/>
          </a:prstGeom>
          <a:noFill/>
          <a:ln>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defRPr/>
            </a:pPr>
            <a:r>
              <a:rPr lang="en-GB" dirty="0"/>
              <a:t>Pre-post change &gt;= 6 shows </a:t>
            </a:r>
            <a:r>
              <a:rPr lang="en-GB" dirty="0">
                <a:solidFill>
                  <a:schemeClr val="accent6">
                    <a:lumMod val="75000"/>
                  </a:schemeClr>
                </a:solidFill>
              </a:rPr>
              <a:t>Reliable Change</a:t>
            </a:r>
          </a:p>
          <a:p>
            <a:pPr defTabSz="914400">
              <a:defRPr/>
            </a:pPr>
            <a:r>
              <a:rPr lang="en-GB" dirty="0"/>
              <a:t>Pre-post score moving from above to below 10 </a:t>
            </a:r>
            <a:r>
              <a:rPr lang="en-GB" dirty="0">
                <a:solidFill>
                  <a:schemeClr val="accent6">
                    <a:lumMod val="75000"/>
                  </a:schemeClr>
                </a:solidFill>
              </a:rPr>
              <a:t>shows Clinically Significant Change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a:extLst>
              <a:ext uri="{FF2B5EF4-FFF2-40B4-BE49-F238E27FC236}">
                <a16:creationId xmlns:a16="http://schemas.microsoft.com/office/drawing/2014/main" id="{409893D1-1959-954C-AFA4-DF42609D8412}"/>
              </a:ext>
            </a:extLst>
          </p:cNvPr>
          <p:cNvSpPr>
            <a:spLocks noGrp="1" noChangeArrowheads="1"/>
          </p:cNvSpPr>
          <p:nvPr>
            <p:ph type="title"/>
          </p:nvPr>
        </p:nvSpPr>
        <p:spPr/>
        <p:txBody>
          <a:bodyPr/>
          <a:lstStyle/>
          <a:p>
            <a:pPr eaLnBrk="1" hangingPunct="1"/>
            <a:r>
              <a:rPr lang="en-GB" altLang="en-US"/>
              <a:t>What do you need to include in your assignment?</a:t>
            </a:r>
          </a:p>
        </p:txBody>
      </p:sp>
      <p:sp>
        <p:nvSpPr>
          <p:cNvPr id="3" name="Content Placeholder 2">
            <a:extLst>
              <a:ext uri="{FF2B5EF4-FFF2-40B4-BE49-F238E27FC236}">
                <a16:creationId xmlns:a16="http://schemas.microsoft.com/office/drawing/2014/main" id="{3573271E-1646-0E44-A782-20031AEF8C8E}"/>
              </a:ext>
            </a:extLst>
          </p:cNvPr>
          <p:cNvSpPr>
            <a:spLocks noGrp="1"/>
          </p:cNvSpPr>
          <p:nvPr>
            <p:ph idx="1"/>
          </p:nvPr>
        </p:nvSpPr>
        <p:spPr>
          <a:xfrm>
            <a:off x="838200" y="1844675"/>
            <a:ext cx="10750550" cy="4648200"/>
          </a:xfrm>
        </p:spPr>
        <p:txBody>
          <a:bodyPr rtlCol="0">
            <a:normAutofit fontScale="62500" lnSpcReduction="20000"/>
          </a:bodyPr>
          <a:lstStyle/>
          <a:p>
            <a:pPr marL="0" indent="0" eaLnBrk="1" fontAlgn="auto" hangingPunct="1">
              <a:spcAft>
                <a:spcPts val="0"/>
              </a:spcAft>
              <a:buFont typeface="Arial" panose="020B0604020202020204" pitchFamily="34" charset="0"/>
              <a:buNone/>
              <a:defRPr/>
            </a:pPr>
            <a:r>
              <a:rPr lang="en-GB" u="sng" dirty="0"/>
              <a:t>VISUAL ANALYSIS</a:t>
            </a:r>
          </a:p>
          <a:p>
            <a:pPr eaLnBrk="1" fontAlgn="auto" hangingPunct="1">
              <a:spcAft>
                <a:spcPts val="0"/>
              </a:spcAft>
              <a:defRPr/>
            </a:pPr>
            <a:r>
              <a:rPr lang="en-GB" dirty="0"/>
              <a:t>Visual plots of every idiographic measure</a:t>
            </a:r>
          </a:p>
          <a:p>
            <a:pPr lvl="1" eaLnBrk="1" fontAlgn="auto" hangingPunct="1">
              <a:spcAft>
                <a:spcPts val="0"/>
              </a:spcAft>
              <a:defRPr/>
            </a:pPr>
            <a:r>
              <a:rPr lang="en-GB" dirty="0"/>
              <a:t>Include phase trend lines and baseline median line</a:t>
            </a:r>
          </a:p>
          <a:p>
            <a:pPr lvl="1" eaLnBrk="1" fontAlgn="auto" hangingPunct="1">
              <a:spcAft>
                <a:spcPts val="0"/>
              </a:spcAft>
              <a:defRPr/>
            </a:pPr>
            <a:endParaRPr lang="en-GB" sz="1200" dirty="0"/>
          </a:p>
          <a:p>
            <a:pPr marL="0" indent="0" eaLnBrk="1" fontAlgn="auto" hangingPunct="1">
              <a:spcAft>
                <a:spcPts val="0"/>
              </a:spcAft>
              <a:buFont typeface="Arial" panose="020B0604020202020204" pitchFamily="34" charset="0"/>
              <a:buNone/>
              <a:defRPr/>
            </a:pPr>
            <a:r>
              <a:rPr lang="en-GB" u="sng" dirty="0"/>
              <a:t>SUMMARY DESCRIPTIVES</a:t>
            </a:r>
          </a:p>
          <a:p>
            <a:pPr eaLnBrk="1" fontAlgn="auto" hangingPunct="1">
              <a:spcAft>
                <a:spcPts val="0"/>
              </a:spcAft>
              <a:defRPr/>
            </a:pPr>
            <a:r>
              <a:rPr lang="en-GB" dirty="0"/>
              <a:t>Report means &amp; SDs for each idiographic measure in each phase </a:t>
            </a:r>
          </a:p>
          <a:p>
            <a:pPr eaLnBrk="1" fontAlgn="auto" hangingPunct="1">
              <a:spcAft>
                <a:spcPts val="0"/>
              </a:spcAft>
              <a:defRPr/>
            </a:pPr>
            <a:endParaRPr lang="en-GB" sz="1300" dirty="0"/>
          </a:p>
          <a:p>
            <a:pPr marL="0" indent="0" eaLnBrk="1" fontAlgn="auto" hangingPunct="1">
              <a:spcAft>
                <a:spcPts val="0"/>
              </a:spcAft>
              <a:buFont typeface="Arial" panose="020B0604020202020204" pitchFamily="34" charset="0"/>
              <a:buNone/>
              <a:defRPr/>
            </a:pPr>
            <a:r>
              <a:rPr lang="en-GB" u="sng" dirty="0"/>
              <a:t>STATISTICAL ANALYSIS</a:t>
            </a:r>
          </a:p>
          <a:p>
            <a:pPr eaLnBrk="1" fontAlgn="auto" hangingPunct="1">
              <a:spcAft>
                <a:spcPts val="0"/>
              </a:spcAft>
              <a:defRPr/>
            </a:pPr>
            <a:r>
              <a:rPr lang="en-GB" dirty="0"/>
              <a:t>Assess for baseline trend (appropriate Tau correction if trend is present)</a:t>
            </a:r>
          </a:p>
          <a:p>
            <a:pPr eaLnBrk="1" fontAlgn="auto" hangingPunct="1">
              <a:spcAft>
                <a:spcPts val="0"/>
              </a:spcAft>
              <a:defRPr/>
            </a:pPr>
            <a:r>
              <a:rPr lang="en-GB" dirty="0"/>
              <a:t>Report at least 3 non-overlap statistics </a:t>
            </a:r>
          </a:p>
          <a:p>
            <a:pPr eaLnBrk="1" fontAlgn="auto" hangingPunct="1">
              <a:spcAft>
                <a:spcPts val="0"/>
              </a:spcAft>
              <a:defRPr/>
            </a:pPr>
            <a:r>
              <a:rPr lang="en-GB" dirty="0">
                <a:solidFill>
                  <a:srgbClr val="FF0000"/>
                </a:solidFill>
              </a:rPr>
              <a:t>Assess autocorrelation in data (instructions provided in resources)</a:t>
            </a:r>
          </a:p>
          <a:p>
            <a:pPr eaLnBrk="1" fontAlgn="auto" hangingPunct="1">
              <a:spcAft>
                <a:spcPts val="0"/>
              </a:spcAft>
              <a:defRPr/>
            </a:pPr>
            <a:endParaRPr lang="en-GB" sz="1400" dirty="0"/>
          </a:p>
          <a:p>
            <a:pPr marL="0" indent="0" eaLnBrk="1" fontAlgn="auto" hangingPunct="1">
              <a:spcAft>
                <a:spcPts val="0"/>
              </a:spcAft>
              <a:buFont typeface="Arial" panose="020B0604020202020204" pitchFamily="34" charset="0"/>
              <a:buNone/>
              <a:defRPr/>
            </a:pPr>
            <a:r>
              <a:rPr lang="en-GB" u="sng" dirty="0"/>
              <a:t>NOMOTHETIC OUTCOMES</a:t>
            </a:r>
          </a:p>
          <a:p>
            <a:pPr eaLnBrk="1" fontAlgn="auto" hangingPunct="1">
              <a:spcAft>
                <a:spcPts val="0"/>
              </a:spcAft>
              <a:defRPr/>
            </a:pPr>
            <a:r>
              <a:rPr lang="en-GB" dirty="0"/>
              <a:t>Calculate whether RC and CSC have occurred for the primary nomothetic measure (main symptom or distress measure – CORE-OM?). </a:t>
            </a:r>
          </a:p>
          <a:p>
            <a:pPr lvl="1" eaLnBrk="1" fontAlgn="auto" hangingPunct="1">
              <a:spcAft>
                <a:spcPts val="0"/>
              </a:spcAft>
              <a:defRPr/>
            </a:pPr>
            <a:r>
              <a:rPr lang="en-GB" dirty="0"/>
              <a:t>For the other nomothetic measures calculate RC and if relevant, calculate CSC.</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a:extLst>
              <a:ext uri="{FF2B5EF4-FFF2-40B4-BE49-F238E27FC236}">
                <a16:creationId xmlns:a16="http://schemas.microsoft.com/office/drawing/2014/main" id="{F58F9349-B9B3-7A43-BAF2-4BE630BA7139}"/>
              </a:ext>
            </a:extLst>
          </p:cNvPr>
          <p:cNvSpPr>
            <a:spLocks noGrp="1" noChangeArrowheads="1"/>
          </p:cNvSpPr>
          <p:nvPr>
            <p:ph type="title"/>
          </p:nvPr>
        </p:nvSpPr>
        <p:spPr/>
        <p:txBody>
          <a:bodyPr/>
          <a:lstStyle/>
          <a:p>
            <a:pPr eaLnBrk="1" hangingPunct="1"/>
            <a:r>
              <a:rPr lang="en-GB" altLang="en-US"/>
              <a:t>Deciding what software to use</a:t>
            </a:r>
          </a:p>
        </p:txBody>
      </p:sp>
      <p:sp>
        <p:nvSpPr>
          <p:cNvPr id="109570" name="Content Placeholder 2">
            <a:extLst>
              <a:ext uri="{FF2B5EF4-FFF2-40B4-BE49-F238E27FC236}">
                <a16:creationId xmlns:a16="http://schemas.microsoft.com/office/drawing/2014/main" id="{D3CF6955-D8EE-5344-92C7-8182D522D540}"/>
              </a:ext>
            </a:extLst>
          </p:cNvPr>
          <p:cNvSpPr>
            <a:spLocks noGrp="1" noChangeArrowheads="1"/>
          </p:cNvSpPr>
          <p:nvPr>
            <p:ph idx="1"/>
          </p:nvPr>
        </p:nvSpPr>
        <p:spPr/>
        <p:txBody>
          <a:bodyPr/>
          <a:lstStyle/>
          <a:p>
            <a:pPr eaLnBrk="1" hangingPunct="1"/>
            <a:r>
              <a:rPr lang="en-GB" altLang="en-US"/>
              <a:t>Data input and management: Excel </a:t>
            </a:r>
          </a:p>
          <a:p>
            <a:pPr eaLnBrk="1" hangingPunct="1"/>
            <a:r>
              <a:rPr lang="en-GB" altLang="en-US"/>
              <a:t>Lots of the analysis can be done by hand (if you want)</a:t>
            </a:r>
          </a:p>
          <a:p>
            <a:pPr eaLnBrk="1" hangingPunct="1"/>
            <a:r>
              <a:rPr lang="en-GB" altLang="en-US"/>
              <a:t>More sophisticated techniques require software/web calculators (they will also do the simpler analyses/visualisation as well!) </a:t>
            </a:r>
          </a:p>
          <a:p>
            <a:pPr eaLnBrk="1" hangingPunct="1"/>
            <a:r>
              <a:rPr lang="en-GB" altLang="en-US"/>
              <a:t>See SingleCaseSoftware table for summary of some of the available programs/web calculators for SCED analysis</a:t>
            </a:r>
          </a:p>
          <a:p>
            <a:pPr lvl="1" eaLnBrk="1" hangingPunct="1"/>
            <a:r>
              <a:rPr lang="en-GB" altLang="en-US"/>
              <a:t>What you can do in each program</a:t>
            </a:r>
          </a:p>
          <a:p>
            <a:pPr lvl="1" eaLnBrk="1" hangingPunct="1"/>
            <a:r>
              <a:rPr lang="en-GB" altLang="en-US"/>
              <a:t>Benefits and limitations of each program</a:t>
            </a:r>
          </a:p>
          <a:p>
            <a:pPr lvl="1" eaLnBrk="1" hangingPunct="1"/>
            <a:r>
              <a:rPr lang="en-GB" altLang="en-US"/>
              <a:t>Complexity to learn</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a:extLst>
              <a:ext uri="{FF2B5EF4-FFF2-40B4-BE49-F238E27FC236}">
                <a16:creationId xmlns:a16="http://schemas.microsoft.com/office/drawing/2014/main" id="{710EB601-A909-004F-8580-DE04ED193484}"/>
              </a:ext>
            </a:extLst>
          </p:cNvPr>
          <p:cNvSpPr>
            <a:spLocks noGrp="1" noChangeArrowheads="1"/>
          </p:cNvSpPr>
          <p:nvPr>
            <p:ph type="title"/>
          </p:nvPr>
        </p:nvSpPr>
        <p:spPr/>
        <p:txBody>
          <a:bodyPr/>
          <a:lstStyle/>
          <a:p>
            <a:pPr eaLnBrk="1" hangingPunct="1"/>
            <a:r>
              <a:rPr lang="en-GB" altLang="en-US"/>
              <a:t>Quick intro to SCED software</a:t>
            </a:r>
          </a:p>
        </p:txBody>
      </p:sp>
      <p:sp>
        <p:nvSpPr>
          <p:cNvPr id="110594" name="Content Placeholder 2">
            <a:extLst>
              <a:ext uri="{FF2B5EF4-FFF2-40B4-BE49-F238E27FC236}">
                <a16:creationId xmlns:a16="http://schemas.microsoft.com/office/drawing/2014/main" id="{A5693CDF-5994-874A-BFBE-593BB88304EF}"/>
              </a:ext>
            </a:extLst>
          </p:cNvPr>
          <p:cNvSpPr>
            <a:spLocks noGrp="1" noChangeArrowheads="1"/>
          </p:cNvSpPr>
          <p:nvPr>
            <p:ph idx="1"/>
          </p:nvPr>
        </p:nvSpPr>
        <p:spPr/>
        <p:txBody>
          <a:bodyPr/>
          <a:lstStyle/>
          <a:p>
            <a:pPr eaLnBrk="1" hangingPunct="1"/>
            <a:r>
              <a:rPr lang="en-GB" altLang="en-US"/>
              <a:t>Microsoft Excel </a:t>
            </a:r>
          </a:p>
          <a:p>
            <a:pPr eaLnBrk="1" hangingPunct="1"/>
            <a:r>
              <a:rPr lang="en-GB" altLang="en-US"/>
              <a:t>Tau online calculator: </a:t>
            </a:r>
            <a:r>
              <a:rPr lang="en-GB" altLang="en-US">
                <a:hlinkClick r:id="rId2"/>
              </a:rPr>
              <a:t>http://ktarlow.com/stats/tau/</a:t>
            </a:r>
            <a:endParaRPr lang="en-GB" altLang="en-US"/>
          </a:p>
          <a:p>
            <a:pPr eaLnBrk="1" hangingPunct="1"/>
            <a:r>
              <a:rPr lang="en-GB" altLang="en-US"/>
              <a:t>Jepusto Shiny app: </a:t>
            </a:r>
            <a:r>
              <a:rPr lang="en-GB" altLang="en-US">
                <a:hlinkClick r:id="rId3"/>
              </a:rPr>
              <a:t>https://jepusto.shinyapps.io/SCD-effect-sizes/</a:t>
            </a:r>
            <a:endParaRPr lang="en-GB" altLang="en-US"/>
          </a:p>
          <a:p>
            <a:pPr eaLnBrk="1" hangingPunct="1"/>
            <a:r>
              <a:rPr lang="en-GB" altLang="en-US"/>
              <a:t>SCDA Shiny app: </a:t>
            </a:r>
            <a:r>
              <a:rPr lang="en-GB" altLang="en-US">
                <a:hlinkClick r:id="rId4"/>
              </a:rPr>
              <a:t>https://tamalkd.shinyapps.io/scda/</a:t>
            </a:r>
            <a:endParaRPr lang="en-GB" altLang="en-US"/>
          </a:p>
          <a:p>
            <a:pPr eaLnBrk="1" hangingPunct="1"/>
            <a:r>
              <a:rPr lang="en-GB" altLang="en-US"/>
              <a:t>Overlap Shiny app: </a:t>
            </a:r>
            <a:r>
              <a:rPr lang="en-GB" altLang="en-US">
                <a:hlinkClick r:id="rId5"/>
              </a:rPr>
              <a:t>https://manolov.shinyapps.io/Overlap/</a:t>
            </a:r>
            <a:endParaRPr lang="en-GB"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Picture 4">
            <a:extLst>
              <a:ext uri="{FF2B5EF4-FFF2-40B4-BE49-F238E27FC236}">
                <a16:creationId xmlns:a16="http://schemas.microsoft.com/office/drawing/2014/main" id="{D3341679-3E85-4C4B-BB20-BA03C0F84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75" y="228600"/>
            <a:ext cx="1101725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51E39026-E2F5-6043-A0C8-B61DAC2E5FFE}"/>
              </a:ext>
            </a:extLst>
          </p:cNvPr>
          <p:cNvSpPr>
            <a:spLocks noGrp="1" noChangeArrowheads="1"/>
          </p:cNvSpPr>
          <p:nvPr>
            <p:ph type="title"/>
          </p:nvPr>
        </p:nvSpPr>
        <p:spPr>
          <a:xfrm>
            <a:off x="2286000" y="304800"/>
            <a:ext cx="7620000" cy="685800"/>
          </a:xfrm>
        </p:spPr>
        <p:txBody>
          <a:bodyPr/>
          <a:lstStyle/>
          <a:p>
            <a:pPr eaLnBrk="1" hangingPunct="1"/>
            <a:r>
              <a:rPr lang="en-GB" altLang="en-US" sz="3200" b="1">
                <a:latin typeface="Times" pitchFamily="2" charset="0"/>
                <a:ea typeface="ＭＳ Ｐゴシック" panose="020B0600070205080204" pitchFamily="34" charset="-128"/>
              </a:rPr>
              <a:t>CLINICAL PRACTICE</a:t>
            </a:r>
            <a:r>
              <a:rPr lang="en-GB" altLang="en-US" sz="3600" b="1">
                <a:latin typeface="Times" pitchFamily="2" charset="0"/>
                <a:ea typeface="ＭＳ Ｐゴシック" panose="020B0600070205080204" pitchFamily="34" charset="-128"/>
              </a:rPr>
              <a:t> </a:t>
            </a:r>
            <a:r>
              <a:rPr lang="en-GB" altLang="en-US" sz="3600">
                <a:latin typeface="Times" pitchFamily="2" charset="0"/>
                <a:ea typeface="ＭＳ Ｐゴシック" panose="020B0600070205080204" pitchFamily="34" charset="-128"/>
              </a:rPr>
              <a:t>	</a:t>
            </a:r>
          </a:p>
        </p:txBody>
      </p:sp>
      <p:sp>
        <p:nvSpPr>
          <p:cNvPr id="32771" name="Rectangle 3">
            <a:extLst>
              <a:ext uri="{FF2B5EF4-FFF2-40B4-BE49-F238E27FC236}">
                <a16:creationId xmlns:a16="http://schemas.microsoft.com/office/drawing/2014/main" id="{CDB07B7A-110B-CF40-AB5F-E87C2F4B626A}"/>
              </a:ext>
            </a:extLst>
          </p:cNvPr>
          <p:cNvSpPr>
            <a:spLocks noGrp="1" noChangeArrowheads="1"/>
          </p:cNvSpPr>
          <p:nvPr>
            <p:ph idx="1"/>
          </p:nvPr>
        </p:nvSpPr>
        <p:spPr>
          <a:xfrm>
            <a:off x="2209800" y="1676400"/>
            <a:ext cx="7772400" cy="4114800"/>
          </a:xfrm>
        </p:spPr>
        <p:txBody>
          <a:bodyPr rtlCol="0">
            <a:normAutofit fontScale="92500" lnSpcReduction="10000"/>
          </a:bodyPr>
          <a:lstStyle/>
          <a:p>
            <a:pPr marL="0" indent="0" algn="just" eaLnBrk="1" fontAlgn="auto" hangingPunct="1">
              <a:spcAft>
                <a:spcPts val="0"/>
              </a:spcAft>
              <a:buFont typeface="Arial" panose="020B0604020202020204" pitchFamily="34" charset="0"/>
              <a:buNone/>
              <a:defRPr/>
            </a:pPr>
            <a:r>
              <a:rPr lang="en-GB" altLang="en-US" dirty="0">
                <a:latin typeface="Arial" panose="020B0604020202020204" pitchFamily="34" charset="0"/>
                <a:ea typeface="ＭＳ Ｐゴシック" panose="020B0600070205080204" pitchFamily="34" charset="-128"/>
                <a:cs typeface="Arial" panose="020B0604020202020204" pitchFamily="34" charset="0"/>
              </a:rPr>
              <a:t>Accountability and evaluation</a:t>
            </a:r>
          </a:p>
          <a:p>
            <a:pPr marL="0" indent="0" algn="just" eaLnBrk="1" fontAlgn="auto" hangingPunct="1">
              <a:spcAft>
                <a:spcPts val="0"/>
              </a:spcAft>
              <a:buFont typeface="Arial" panose="020B0604020202020204" pitchFamily="34" charset="0"/>
              <a:buNone/>
              <a:defRPr/>
            </a:pPr>
            <a:endParaRPr lang="en-GB" altLang="en-US" dirty="0">
              <a:solidFill>
                <a:schemeClr val="accent1"/>
              </a:solidFill>
              <a:latin typeface="Arial" panose="020B0604020202020204" pitchFamily="34" charset="0"/>
              <a:ea typeface="ＭＳ Ｐゴシック" panose="020B0600070205080204" pitchFamily="34" charset="-128"/>
              <a:cs typeface="Arial" panose="020B0604020202020204" pitchFamily="34" charset="0"/>
            </a:endParaRPr>
          </a:p>
          <a:p>
            <a:pPr lvl="1" eaLnBrk="1" fontAlgn="auto" hangingPunct="1">
              <a:spcAft>
                <a:spcPts val="0"/>
              </a:spcAft>
              <a:defRPr/>
            </a:pPr>
            <a:r>
              <a:rPr lang="en-GB" altLang="en-US" sz="2800" dirty="0">
                <a:latin typeface="Arial" panose="020B0604020202020204" pitchFamily="34" charset="0"/>
                <a:ea typeface="ＭＳ Ｐゴシック" panose="020B0600070205080204" pitchFamily="34" charset="-128"/>
                <a:cs typeface="Arial" panose="020B0604020202020204" pitchFamily="34" charset="0"/>
              </a:rPr>
              <a:t>Demonstrating treatment effectiveness to a client or a clinical team or a family (e.g. enhancing "self efficacy" and client's involvement / compliance with treatment). </a:t>
            </a:r>
            <a:endParaRPr lang="en-GB" altLang="en-US" sz="2800" dirty="0">
              <a:solidFill>
                <a:schemeClr val="accent1"/>
              </a:solidFill>
              <a:latin typeface="Arial" panose="020B0604020202020204" pitchFamily="34" charset="0"/>
              <a:ea typeface="ＭＳ Ｐゴシック" panose="020B0600070205080204" pitchFamily="34" charset="-128"/>
              <a:cs typeface="Arial" panose="020B0604020202020204" pitchFamily="34" charset="0"/>
            </a:endParaRPr>
          </a:p>
          <a:p>
            <a:pPr lvl="1" eaLnBrk="1" fontAlgn="auto" hangingPunct="1">
              <a:spcAft>
                <a:spcPts val="0"/>
              </a:spcAft>
              <a:defRPr/>
            </a:pPr>
            <a:r>
              <a:rPr lang="en-GB" altLang="en-US" sz="2800" dirty="0">
                <a:latin typeface="Arial" panose="020B0604020202020204" pitchFamily="34" charset="0"/>
                <a:ea typeface="ＭＳ Ｐゴシック" panose="020B0600070205080204" pitchFamily="34" charset="-128"/>
                <a:cs typeface="Arial" panose="020B0604020202020204" pitchFamily="34" charset="0"/>
              </a:rPr>
              <a:t>Training in single case methods makes more effective practitioners?</a:t>
            </a:r>
          </a:p>
          <a:p>
            <a:pPr lvl="1" eaLnBrk="1" fontAlgn="auto" hangingPunct="1">
              <a:spcAft>
                <a:spcPts val="0"/>
              </a:spcAft>
              <a:defRPr/>
            </a:pPr>
            <a:r>
              <a:rPr lang="en-GB" altLang="en-US" sz="2800" dirty="0">
                <a:latin typeface="Arial" panose="020B0604020202020204" pitchFamily="34" charset="0"/>
                <a:ea typeface="ＭＳ Ｐゴシック" panose="020B0600070205080204" pitchFamily="34" charset="-128"/>
                <a:cs typeface="Arial" panose="020B0604020202020204" pitchFamily="34" charset="0"/>
              </a:rPr>
              <a:t>Referral on following ineffective treatment – you will really know this</a:t>
            </a:r>
          </a:p>
          <a:p>
            <a:pPr eaLnBrk="1" fontAlgn="auto" hangingPunct="1">
              <a:spcAft>
                <a:spcPts val="0"/>
              </a:spcAft>
              <a:buFont typeface="Monotype Sorts" pitchFamily="-111" charset="2"/>
              <a:buNone/>
              <a:defRPr/>
            </a:pPr>
            <a:r>
              <a:rPr lang="en-GB" altLang="en-US" sz="2000" b="1" dirty="0">
                <a:latin typeface="Arial" panose="020B0604020202020204" pitchFamily="34" charset="0"/>
                <a:ea typeface="ＭＳ Ｐゴシック" panose="020B0600070205080204" pitchFamily="34" charset="-128"/>
                <a:cs typeface="Arial" panose="020B0604020202020204" pitchFamily="34" charset="0"/>
              </a:rPr>
              <a:t>	</a:t>
            </a:r>
          </a:p>
          <a:p>
            <a:pPr eaLnBrk="1" fontAlgn="auto" hangingPunct="1">
              <a:spcAft>
                <a:spcPts val="0"/>
              </a:spcAft>
              <a:buFont typeface="Monotype Sorts" pitchFamily="-111" charset="2"/>
              <a:buNone/>
              <a:defRPr/>
            </a:pPr>
            <a:endParaRPr lang="en-GB" altLang="en-US" sz="2000" b="1" dirty="0">
              <a:latin typeface="Times" panose="02020603050405020304" pitchFamily="18" charset="0"/>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 calcmode="lin" valueType="num">
                                      <p:cBhvr additive="base">
                                        <p:cTn id="7" dur="500" fill="hold"/>
                                        <p:tgtEl>
                                          <p:spTgt spid="327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7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771">
                                            <p:txEl>
                                              <p:pRg st="2" end="2"/>
                                            </p:txEl>
                                          </p:spTgt>
                                        </p:tgtEl>
                                        <p:attrNameLst>
                                          <p:attrName>style.visibility</p:attrName>
                                        </p:attrNameLst>
                                      </p:cBhvr>
                                      <p:to>
                                        <p:strVal val="visible"/>
                                      </p:to>
                                    </p:set>
                                    <p:anim calcmode="lin" valueType="num">
                                      <p:cBhvr additive="base">
                                        <p:cTn id="13" dur="500" fill="hold"/>
                                        <p:tgtEl>
                                          <p:spTgt spid="32771">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7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771">
                                            <p:txEl>
                                              <p:pRg st="3" end="3"/>
                                            </p:txEl>
                                          </p:spTgt>
                                        </p:tgtEl>
                                        <p:attrNameLst>
                                          <p:attrName>style.visibility</p:attrName>
                                        </p:attrNameLst>
                                      </p:cBhvr>
                                      <p:to>
                                        <p:strVal val="visible"/>
                                      </p:to>
                                    </p:set>
                                    <p:anim calcmode="lin" valueType="num">
                                      <p:cBhvr additive="base">
                                        <p:cTn id="19" dur="500" fill="hold"/>
                                        <p:tgtEl>
                                          <p:spTgt spid="3277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77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771">
                                            <p:txEl>
                                              <p:pRg st="4" end="4"/>
                                            </p:txEl>
                                          </p:spTgt>
                                        </p:tgtEl>
                                        <p:attrNameLst>
                                          <p:attrName>style.visibility</p:attrName>
                                        </p:attrNameLst>
                                      </p:cBhvr>
                                      <p:to>
                                        <p:strVal val="visible"/>
                                      </p:to>
                                    </p:set>
                                    <p:anim calcmode="lin" valueType="num">
                                      <p:cBhvr additive="base">
                                        <p:cTn id="25" dur="500" fill="hold"/>
                                        <p:tgtEl>
                                          <p:spTgt spid="3277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277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771">
                                            <p:txEl>
                                              <p:pRg st="5" end="5"/>
                                            </p:txEl>
                                          </p:spTgt>
                                        </p:tgtEl>
                                        <p:attrNameLst>
                                          <p:attrName>style.visibility</p:attrName>
                                        </p:attrNameLst>
                                      </p:cBhvr>
                                      <p:to>
                                        <p:strVal val="visible"/>
                                      </p:to>
                                    </p:set>
                                    <p:anim calcmode="lin" valueType="num">
                                      <p:cBhvr additive="base">
                                        <p:cTn id="31" dur="500" fill="hold"/>
                                        <p:tgtEl>
                                          <p:spTgt spid="32771">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277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bldLvl="2"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a:extLst>
              <a:ext uri="{FF2B5EF4-FFF2-40B4-BE49-F238E27FC236}">
                <a16:creationId xmlns:a16="http://schemas.microsoft.com/office/drawing/2014/main" id="{71A090B2-35CD-6C40-8368-CF19BC2522D8}"/>
              </a:ext>
            </a:extLst>
          </p:cNvPr>
          <p:cNvSpPr>
            <a:spLocks noGrp="1" noChangeArrowheads="1"/>
          </p:cNvSpPr>
          <p:nvPr>
            <p:ph type="title"/>
          </p:nvPr>
        </p:nvSpPr>
        <p:spPr/>
        <p:txBody>
          <a:bodyPr/>
          <a:lstStyle/>
          <a:p>
            <a:pPr eaLnBrk="1" hangingPunct="1"/>
            <a:r>
              <a:rPr lang="en-GB" altLang="en-US"/>
              <a:t>SCED Resource Pack</a:t>
            </a:r>
          </a:p>
        </p:txBody>
      </p:sp>
      <p:pic>
        <p:nvPicPr>
          <p:cNvPr id="112642" name="Picture 2">
            <a:extLst>
              <a:ext uri="{FF2B5EF4-FFF2-40B4-BE49-F238E27FC236}">
                <a16:creationId xmlns:a16="http://schemas.microsoft.com/office/drawing/2014/main" id="{275D23B7-EF50-CC45-B98C-81C73DDE7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52563"/>
            <a:ext cx="5233988"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1">
            <a:extLst>
              <a:ext uri="{FF2B5EF4-FFF2-40B4-BE49-F238E27FC236}">
                <a16:creationId xmlns:a16="http://schemas.microsoft.com/office/drawing/2014/main" id="{4B92468B-69AB-9C48-92C5-7A3881B05033}"/>
              </a:ext>
            </a:extLst>
          </p:cNvPr>
          <p:cNvSpPr>
            <a:spLocks noGrp="1" noChangeArrowheads="1"/>
          </p:cNvSpPr>
          <p:nvPr>
            <p:ph type="title"/>
          </p:nvPr>
        </p:nvSpPr>
        <p:spPr/>
        <p:txBody>
          <a:bodyPr/>
          <a:lstStyle/>
          <a:p>
            <a:pPr eaLnBrk="1" hangingPunct="1"/>
            <a:r>
              <a:rPr lang="en-GB" altLang="en-US"/>
              <a:t>Practical task – have a go at SCED analysis</a:t>
            </a:r>
          </a:p>
        </p:txBody>
      </p:sp>
      <p:sp>
        <p:nvSpPr>
          <p:cNvPr id="113666" name="Content Placeholder 2">
            <a:extLst>
              <a:ext uri="{FF2B5EF4-FFF2-40B4-BE49-F238E27FC236}">
                <a16:creationId xmlns:a16="http://schemas.microsoft.com/office/drawing/2014/main" id="{EEECA8D4-41C5-1A47-963F-01C62CFEF56A}"/>
              </a:ext>
            </a:extLst>
          </p:cNvPr>
          <p:cNvSpPr>
            <a:spLocks noGrp="1" noChangeArrowheads="1"/>
          </p:cNvSpPr>
          <p:nvPr>
            <p:ph idx="1"/>
          </p:nvPr>
        </p:nvSpPr>
        <p:spPr>
          <a:xfrm>
            <a:off x="838200" y="1701800"/>
            <a:ext cx="10515600" cy="4351338"/>
          </a:xfrm>
        </p:spPr>
        <p:txBody>
          <a:bodyPr/>
          <a:lstStyle/>
          <a:p>
            <a:pPr eaLnBrk="1" hangingPunct="1"/>
            <a:r>
              <a:rPr lang="en-GB" altLang="en-US"/>
              <a:t>We will divide you into groups of 4</a:t>
            </a:r>
          </a:p>
          <a:p>
            <a:pPr eaLnBrk="1" hangingPunct="1"/>
            <a:r>
              <a:rPr lang="en-GB" altLang="en-US"/>
              <a:t>Two example datasets – each group will be assigned a dataset</a:t>
            </a:r>
          </a:p>
          <a:p>
            <a:pPr lvl="1" eaLnBrk="1" hangingPunct="1"/>
            <a:r>
              <a:rPr lang="en-GB" altLang="en-US"/>
              <a:t>Adult mental health setting (AB-F/U)</a:t>
            </a:r>
            <a:endParaRPr lang="en-GB" altLang="en-US" sz="2000"/>
          </a:p>
          <a:p>
            <a:pPr lvl="1" eaLnBrk="1" hangingPunct="1"/>
            <a:r>
              <a:rPr lang="en-GB" altLang="en-US"/>
              <a:t>Adult inpatient setting (AB)</a:t>
            </a:r>
            <a:endParaRPr lang="en-GB" altLang="en-US" sz="2000"/>
          </a:p>
          <a:p>
            <a:pPr eaLnBrk="1" hangingPunct="1"/>
            <a:r>
              <a:rPr lang="en-GB" altLang="en-US"/>
              <a:t>Each has a guide to walk you through conducting and reporting the analysis in different types of software</a:t>
            </a:r>
          </a:p>
          <a:p>
            <a:pPr eaLnBrk="1" hangingPunct="1"/>
            <a:r>
              <a:rPr lang="en-GB" altLang="en-US"/>
              <a:t>There are multiple idiographic measures – you don’t have to do all of them in the practical – the examples are provided so you have a guide for the full analysis process you will need to do for your assignment</a:t>
            </a:r>
          </a:p>
          <a:p>
            <a:pPr lvl="1" eaLnBrk="1" hangingPunct="1"/>
            <a:r>
              <a:rPr lang="en-GB" altLang="en-US"/>
              <a:t>You may want to divide the measures up between your group </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a:extLst>
              <a:ext uri="{FF2B5EF4-FFF2-40B4-BE49-F238E27FC236}">
                <a16:creationId xmlns:a16="http://schemas.microsoft.com/office/drawing/2014/main" id="{E87D1DE4-7F98-F24E-B48A-21008F999FCF}"/>
              </a:ext>
            </a:extLst>
          </p:cNvPr>
          <p:cNvSpPr>
            <a:spLocks noGrp="1" noChangeArrowheads="1"/>
          </p:cNvSpPr>
          <p:nvPr>
            <p:ph type="title"/>
          </p:nvPr>
        </p:nvSpPr>
        <p:spPr/>
        <p:txBody>
          <a:bodyPr/>
          <a:lstStyle/>
          <a:p>
            <a:pPr eaLnBrk="1" hangingPunct="1"/>
            <a:r>
              <a:rPr lang="en-GB" altLang="en-US"/>
              <a:t>Feedback your findings</a:t>
            </a:r>
          </a:p>
        </p:txBody>
      </p:sp>
      <p:sp>
        <p:nvSpPr>
          <p:cNvPr id="3" name="Content Placeholder 2">
            <a:extLst>
              <a:ext uri="{FF2B5EF4-FFF2-40B4-BE49-F238E27FC236}">
                <a16:creationId xmlns:a16="http://schemas.microsoft.com/office/drawing/2014/main" id="{5AE28462-C6E3-2942-BDC9-B27D90139092}"/>
              </a:ext>
            </a:extLst>
          </p:cNvPr>
          <p:cNvSpPr>
            <a:spLocks noGrp="1"/>
          </p:cNvSpPr>
          <p:nvPr>
            <p:ph idx="1"/>
          </p:nvPr>
        </p:nvSpPr>
        <p:spPr>
          <a:xfrm>
            <a:off x="838200" y="1701800"/>
            <a:ext cx="10515600" cy="4791075"/>
          </a:xfrm>
        </p:spPr>
        <p:txBody>
          <a:bodyPr rtlCol="0">
            <a:normAutofit fontScale="92500" lnSpcReduction="20000"/>
          </a:bodyPr>
          <a:lstStyle/>
          <a:p>
            <a:pPr eaLnBrk="1" fontAlgn="auto" hangingPunct="1">
              <a:spcAft>
                <a:spcPts val="0"/>
              </a:spcAft>
              <a:defRPr/>
            </a:pPr>
            <a:r>
              <a:rPr lang="en-GB" dirty="0"/>
              <a:t>Feedback–informal overview of findings (~5-10 mins per group) </a:t>
            </a:r>
          </a:p>
          <a:p>
            <a:pPr marL="0" indent="0" eaLnBrk="1" fontAlgn="auto" hangingPunct="1">
              <a:spcAft>
                <a:spcPts val="0"/>
              </a:spcAft>
              <a:buFont typeface="Arial" panose="020B0604020202020204" pitchFamily="34" charset="0"/>
              <a:buNone/>
              <a:defRPr/>
            </a:pPr>
            <a:r>
              <a:rPr lang="en-GB" dirty="0"/>
              <a:t>   Things to report on;</a:t>
            </a:r>
          </a:p>
          <a:p>
            <a:pPr lvl="1" eaLnBrk="1" fontAlgn="auto" hangingPunct="1">
              <a:spcAft>
                <a:spcPts val="0"/>
              </a:spcAft>
              <a:defRPr/>
            </a:pPr>
            <a:r>
              <a:rPr lang="en-GB" dirty="0"/>
              <a:t>Visual plot of each idiographic measure</a:t>
            </a:r>
          </a:p>
          <a:p>
            <a:pPr lvl="1" eaLnBrk="1" fontAlgn="auto" hangingPunct="1">
              <a:spcAft>
                <a:spcPts val="0"/>
              </a:spcAft>
              <a:defRPr/>
            </a:pPr>
            <a:r>
              <a:rPr lang="en-GB" dirty="0"/>
              <a:t>Assess whether there is a baseline trend using Tau/Tau-U</a:t>
            </a:r>
          </a:p>
          <a:p>
            <a:pPr lvl="1" eaLnBrk="1" fontAlgn="auto" hangingPunct="1">
              <a:spcAft>
                <a:spcPts val="0"/>
              </a:spcAft>
              <a:defRPr/>
            </a:pPr>
            <a:r>
              <a:rPr lang="en-GB" dirty="0"/>
              <a:t>Calculate x3 non-overlap statistics (Tau/Tau-U counts as one!)</a:t>
            </a:r>
          </a:p>
          <a:p>
            <a:pPr lvl="1" eaLnBrk="1" fontAlgn="auto" hangingPunct="1">
              <a:spcAft>
                <a:spcPts val="0"/>
              </a:spcAft>
              <a:defRPr/>
            </a:pPr>
            <a:r>
              <a:rPr lang="en-GB" dirty="0"/>
              <a:t>Descriptive statistics for each phase (means and SDs)</a:t>
            </a:r>
          </a:p>
          <a:p>
            <a:pPr lvl="1" eaLnBrk="1" fontAlgn="auto" hangingPunct="1">
              <a:spcAft>
                <a:spcPts val="0"/>
              </a:spcAft>
              <a:defRPr/>
            </a:pPr>
            <a:r>
              <a:rPr lang="en-GB" dirty="0"/>
              <a:t>RCSI analysis of nomothetic outcomes</a:t>
            </a:r>
          </a:p>
          <a:p>
            <a:pPr marL="0" indent="0" algn="ctr" eaLnBrk="1" fontAlgn="auto" hangingPunct="1">
              <a:spcAft>
                <a:spcPts val="0"/>
              </a:spcAft>
              <a:buFont typeface="Arial" panose="020B0604020202020204" pitchFamily="34" charset="0"/>
              <a:buNone/>
              <a:defRPr/>
            </a:pPr>
            <a:r>
              <a:rPr lang="en-GB" dirty="0">
                <a:solidFill>
                  <a:schemeClr val="accent6">
                    <a:lumMod val="75000"/>
                  </a:schemeClr>
                </a:solidFill>
              </a:rPr>
              <a:t>PowerPoint template provided to copy and paste your results into!</a:t>
            </a:r>
          </a:p>
          <a:p>
            <a:pPr marL="0" indent="0" algn="ctr" eaLnBrk="1" fontAlgn="auto" hangingPunct="1">
              <a:spcAft>
                <a:spcPts val="0"/>
              </a:spcAft>
              <a:buFont typeface="Arial" panose="020B0604020202020204" pitchFamily="34" charset="0"/>
              <a:buNone/>
              <a:defRPr/>
            </a:pPr>
            <a:endParaRPr lang="en-GB" sz="1000" dirty="0">
              <a:solidFill>
                <a:schemeClr val="accent6">
                  <a:lumMod val="75000"/>
                </a:schemeClr>
              </a:solidFill>
            </a:endParaRPr>
          </a:p>
          <a:p>
            <a:pPr eaLnBrk="1" fontAlgn="auto" hangingPunct="1">
              <a:spcAft>
                <a:spcPts val="0"/>
              </a:spcAft>
              <a:defRPr/>
            </a:pPr>
            <a:r>
              <a:rPr lang="en-GB" dirty="0"/>
              <a:t>Don’t worry too much about having a detailed interpretation!  </a:t>
            </a:r>
          </a:p>
          <a:p>
            <a:pPr lvl="1" eaLnBrk="1" fontAlgn="auto" hangingPunct="1">
              <a:spcAft>
                <a:spcPts val="0"/>
              </a:spcAft>
              <a:defRPr/>
            </a:pPr>
            <a:r>
              <a:rPr lang="en-GB" dirty="0"/>
              <a:t>This is about getting you to practice having a go so we can troubleshoot any problems now and a way of showing the different resources and what they are able to do </a:t>
            </a:r>
          </a:p>
          <a:p>
            <a:pPr lvl="1" eaLnBrk="1" fontAlgn="auto" hangingPunct="1">
              <a:spcAft>
                <a:spcPts val="0"/>
              </a:spcAft>
              <a:defRPr/>
            </a:pPr>
            <a:r>
              <a:rPr lang="en-GB" dirty="0"/>
              <a:t>Plus each dataset has a summary of the results so you can sense check if you have produced the same findings – just don’t cheat!</a:t>
            </a:r>
          </a:p>
          <a:p>
            <a:pPr lvl="2" eaLnBrk="1" fontAlgn="auto" hangingPunct="1">
              <a:spcAft>
                <a:spcPts val="0"/>
              </a:spcAft>
              <a:defRPr/>
            </a:pPr>
            <a:endParaRPr lang="en-GB"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B2C07506-1576-DE4B-BF0C-356C04152FB2}"/>
              </a:ext>
            </a:extLst>
          </p:cNvPr>
          <p:cNvSpPr>
            <a:spLocks noGrp="1" noChangeArrowheads="1"/>
          </p:cNvSpPr>
          <p:nvPr>
            <p:ph type="title"/>
          </p:nvPr>
        </p:nvSpPr>
        <p:spPr/>
        <p:txBody>
          <a:bodyPr/>
          <a:lstStyle/>
          <a:p>
            <a:pPr eaLnBrk="1" hangingPunct="1"/>
            <a:r>
              <a:rPr lang="en-GB" altLang="en-US"/>
              <a:t>Feedback</a:t>
            </a:r>
          </a:p>
        </p:txBody>
      </p:sp>
      <p:sp>
        <p:nvSpPr>
          <p:cNvPr id="116738" name="Content Placeholder 2">
            <a:extLst>
              <a:ext uri="{FF2B5EF4-FFF2-40B4-BE49-F238E27FC236}">
                <a16:creationId xmlns:a16="http://schemas.microsoft.com/office/drawing/2014/main" id="{726373F2-8A61-6D47-AE0D-B621B4BDC14E}"/>
              </a:ext>
            </a:extLst>
          </p:cNvPr>
          <p:cNvSpPr>
            <a:spLocks noGrp="1" noChangeArrowheads="1"/>
          </p:cNvSpPr>
          <p:nvPr>
            <p:ph idx="1"/>
          </p:nvPr>
        </p:nvSpPr>
        <p:spPr/>
        <p:txBody>
          <a:bodyPr/>
          <a:lstStyle/>
          <a:p>
            <a:pPr eaLnBrk="1" hangingPunct="1"/>
            <a:r>
              <a:rPr lang="en-GB" altLang="en-US"/>
              <a:t>How did you find using the different SCED software?</a:t>
            </a:r>
          </a:p>
          <a:p>
            <a:pPr eaLnBrk="1" hangingPunct="1"/>
            <a:r>
              <a:rPr lang="en-GB" altLang="en-US"/>
              <a:t>Any problems?</a:t>
            </a:r>
          </a:p>
          <a:p>
            <a:pPr eaLnBrk="1" hangingPunct="1"/>
            <a:r>
              <a:rPr lang="en-GB" altLang="en-US"/>
              <a:t>Any questions/queries?</a:t>
            </a:r>
          </a:p>
          <a:p>
            <a:pPr eaLnBrk="1" hangingPunct="1"/>
            <a:r>
              <a:rPr lang="en-GB" altLang="en-US"/>
              <a:t>Anything you are concerned/unsure about?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B0939138-90A4-1A49-A105-451660AEA137}"/>
              </a:ext>
            </a:extLst>
          </p:cNvPr>
          <p:cNvSpPr>
            <a:spLocks noGrp="1" noChangeArrowheads="1"/>
          </p:cNvSpPr>
          <p:nvPr>
            <p:ph type="title"/>
          </p:nvPr>
        </p:nvSpPr>
        <p:spPr/>
        <p:txBody>
          <a:bodyPr/>
          <a:lstStyle/>
          <a:p>
            <a:pPr eaLnBrk="1" hangingPunct="1"/>
            <a:r>
              <a:rPr lang="en-GB" altLang="en-US"/>
              <a:t>References</a:t>
            </a:r>
          </a:p>
        </p:txBody>
      </p:sp>
      <p:sp>
        <p:nvSpPr>
          <p:cNvPr id="117762" name="Content Placeholder 2">
            <a:extLst>
              <a:ext uri="{FF2B5EF4-FFF2-40B4-BE49-F238E27FC236}">
                <a16:creationId xmlns:a16="http://schemas.microsoft.com/office/drawing/2014/main" id="{2B9306D1-DD9C-9D4F-BF74-E16577E463F5}"/>
              </a:ext>
            </a:extLst>
          </p:cNvPr>
          <p:cNvSpPr>
            <a:spLocks noGrp="1" noChangeArrowheads="1"/>
          </p:cNvSpPr>
          <p:nvPr>
            <p:ph idx="1"/>
          </p:nvPr>
        </p:nvSpPr>
        <p:spPr/>
        <p:txBody>
          <a:bodyPr/>
          <a:lstStyle/>
          <a:p>
            <a:pPr eaLnBrk="1" hangingPunct="1"/>
            <a:r>
              <a:rPr lang="en-GB" altLang="en-US"/>
              <a:t>Cohen et al (2013) Single-Case Research Design in Pediatric Psychology: Considerations Regarding Data Analysis. </a:t>
            </a:r>
            <a:r>
              <a:rPr lang="en-GB" altLang="en-US" i="1"/>
              <a:t>Journal of Pediatric Psychology, </a:t>
            </a:r>
            <a:r>
              <a:rPr lang="en-GB" altLang="en-US"/>
              <a:t> 39, 124-127. </a:t>
            </a:r>
          </a:p>
          <a:p>
            <a:pPr eaLnBrk="1" hangingPunct="1"/>
            <a:r>
              <a:rPr lang="en-GB" altLang="en-US"/>
              <a:t>Krasny-Pacini &amp; Evans (2018) Single-case experimental designs to assess intervention effectiveness in rehabilitation: A practical guide. </a:t>
            </a:r>
            <a:r>
              <a:rPr lang="en-GB" altLang="en-US" i="1"/>
              <a:t>Annals of Physical and Rehabilitation Medicine, 61, </a:t>
            </a:r>
            <a:r>
              <a:rPr lang="en-GB" altLang="en-US"/>
              <a:t>164–179 </a:t>
            </a:r>
          </a:p>
          <a:p>
            <a:pPr eaLnBrk="1" hangingPunct="1"/>
            <a:endParaRPr lang="en-GB" altLang="en-US"/>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2050</TotalTime>
  <Words>6503</Words>
  <Application>Microsoft Macintosh PowerPoint</Application>
  <PresentationFormat>Widescreen</PresentationFormat>
  <Paragraphs>650</Paragraphs>
  <Slides>94</Slides>
  <Notes>10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94</vt:i4>
      </vt:variant>
    </vt:vector>
  </HeadingPairs>
  <TitlesOfParts>
    <vt:vector size="106" baseType="lpstr">
      <vt:lpstr>Calibri</vt:lpstr>
      <vt:lpstr>Arial</vt:lpstr>
      <vt:lpstr>Calibri Light</vt:lpstr>
      <vt:lpstr>Times</vt:lpstr>
      <vt:lpstr>ＭＳ Ｐゴシック</vt:lpstr>
      <vt:lpstr>Verdana</vt:lpstr>
      <vt:lpstr>Monotype Sorts</vt:lpstr>
      <vt:lpstr>Helvetica</vt:lpstr>
      <vt:lpstr>Wingdings</vt:lpstr>
      <vt:lpstr>Office Theme</vt:lpstr>
      <vt:lpstr>Microsoft Word 2001 Picture</vt:lpstr>
      <vt:lpstr>Microsoft Word 2001 Document</vt:lpstr>
      <vt:lpstr> Research Module   A practical guide on how to plan for, conduct and report a single case experimental design for the CAP training programme  </vt:lpstr>
      <vt:lpstr>OVERALL AIMS OF THE WORKSHOP</vt:lpstr>
      <vt:lpstr>OVERALL AIMS OF THE WORKSHOP</vt:lpstr>
      <vt:lpstr>PROGRAMME </vt:lpstr>
      <vt:lpstr>Evaluating what?</vt:lpstr>
      <vt:lpstr>PROGRAMME </vt:lpstr>
      <vt:lpstr>So why use SCMs?</vt:lpstr>
      <vt:lpstr>How successful has SCM been as a research tool? </vt:lpstr>
      <vt:lpstr>CLINICAL PRACTICE  </vt:lpstr>
      <vt:lpstr>Single case defined as: </vt:lpstr>
      <vt:lpstr>PowerPoint Presentation</vt:lpstr>
      <vt:lpstr>Where is the focus?</vt:lpstr>
      <vt:lpstr>What’s the advantage of SCED?</vt:lpstr>
      <vt:lpstr>Why is SCED useful?</vt:lpstr>
      <vt:lpstr>So why don’t clinicians use it?</vt:lpstr>
      <vt:lpstr>How to engage clients</vt:lpstr>
      <vt:lpstr>SCED balances nomothetic and idiographic approaches to measurement</vt:lpstr>
      <vt:lpstr>Defining feature: repeated idiographic measurement </vt:lpstr>
      <vt:lpstr>What is a baseline?</vt:lpstr>
      <vt:lpstr>So, why is baseline stability an issue?</vt:lpstr>
      <vt:lpstr>Baseline-practical issues </vt:lpstr>
      <vt:lpstr>STABLE BASELINES </vt:lpstr>
      <vt:lpstr>BASELINE REQUIRMENTS </vt:lpstr>
      <vt:lpstr>Designing idiographic measures: tips </vt:lpstr>
      <vt:lpstr>Consider having a control idiographic measure</vt:lpstr>
      <vt:lpstr>Modelling and role play </vt:lpstr>
      <vt:lpstr>Choosing nomothetic measures </vt:lpstr>
      <vt:lpstr>Choosing a generalisation measure  </vt:lpstr>
      <vt:lpstr>Treatment  </vt:lpstr>
      <vt:lpstr>CHOOSING AN APPROPRIATE DESIGN</vt:lpstr>
      <vt:lpstr>PowerPoint Presentation</vt:lpstr>
      <vt:lpstr>The A/B design (see the CBT example with an older adult in your pack) </vt:lpstr>
      <vt:lpstr>Consider having a follow-up phase</vt:lpstr>
      <vt:lpstr>Withdrawal designs A/B/A (see the CAT for BPD example in your pack) </vt:lpstr>
      <vt:lpstr>CHANGING CRITERION DESIGN</vt:lpstr>
      <vt:lpstr>ALTERNATIVE TREATMENT DESIGN: A/B/C See the compulsive buying example ABC in your workshop pack   </vt:lpstr>
      <vt:lpstr>THREATS TO THE VALIDITY  OF YOUR SCED </vt:lpstr>
      <vt:lpstr>Problems with withdrawal designs </vt:lpstr>
      <vt:lpstr>Problems with withdrawal designs  </vt:lpstr>
      <vt:lpstr>The 8 treatment modules in the UP  </vt:lpstr>
      <vt:lpstr>Planning your design – what to consider; write a plan and take it to supervision </vt:lpstr>
      <vt:lpstr>STAGES TO SCED </vt:lpstr>
      <vt:lpstr>IDENTIFY CLINICAL QUESTIONS  AND HYPOTHESES</vt:lpstr>
      <vt:lpstr>IDENTIFY MEASURES </vt:lpstr>
      <vt:lpstr>IDENTIFY MEASURES </vt:lpstr>
      <vt:lpstr>MATERIALS AND RESOURCES</vt:lpstr>
      <vt:lpstr>MATERIALS AND RESOURCES</vt:lpstr>
      <vt:lpstr>INTERPRETATION </vt:lpstr>
      <vt:lpstr>COMMUNICATION  AND DISSEMINATION</vt:lpstr>
      <vt:lpstr>What can you submit? </vt:lpstr>
      <vt:lpstr>How to do a good piece of coursework</vt:lpstr>
      <vt:lpstr>Its helpful to know the reporting standards for SCED </vt:lpstr>
      <vt:lpstr>What goes in the introduction?  </vt:lpstr>
      <vt:lpstr>How to write the methods </vt:lpstr>
      <vt:lpstr>PowerPoint Presentation</vt:lpstr>
      <vt:lpstr>What goes in the results? </vt:lpstr>
      <vt:lpstr>What goes in the results? </vt:lpstr>
      <vt:lpstr>What goes in the results? </vt:lpstr>
      <vt:lpstr>What goes in the discussion?  </vt:lpstr>
      <vt:lpstr>What goes in the appendices?  </vt:lpstr>
      <vt:lpstr>CONCLUSIONS</vt:lpstr>
      <vt:lpstr>How to analyse and interpret SCED data?</vt:lpstr>
      <vt:lpstr>Recap from Day 1</vt:lpstr>
      <vt:lpstr>Plan for Day 2</vt:lpstr>
      <vt:lpstr>Key features of SCED analysis</vt:lpstr>
      <vt:lpstr>Visual analysis</vt:lpstr>
      <vt:lpstr>Visual analysis</vt:lpstr>
      <vt:lpstr>Visual analysis</vt:lpstr>
      <vt:lpstr>Visual analysis</vt:lpstr>
      <vt:lpstr>Visual analysis</vt:lpstr>
      <vt:lpstr>Interpreting visual plots</vt:lpstr>
      <vt:lpstr>How to evaluate visual SCED plots?</vt:lpstr>
      <vt:lpstr>Interpreting baseline trends</vt:lpstr>
      <vt:lpstr>PowerPoint Presentation</vt:lpstr>
      <vt:lpstr>Statistical analysis Idiographic outcomes</vt:lpstr>
      <vt:lpstr>Why is autocorrelation a problem?</vt:lpstr>
      <vt:lpstr>SCED effect sizes Metrics for capturing between phase differences</vt:lpstr>
      <vt:lpstr>Non-overlap effect sizes Comparing between phase differences</vt:lpstr>
      <vt:lpstr>Example: Percentage exceeding the median (PEM)</vt:lpstr>
      <vt:lpstr>Example: Percentage of all non-overlapping data (PAND)</vt:lpstr>
      <vt:lpstr>Interpreting non-overlap effect sizes </vt:lpstr>
      <vt:lpstr>Assessing and adjusting for baseline trend using Tau/Tau-U </vt:lpstr>
      <vt:lpstr>Comparing multiple phases </vt:lpstr>
      <vt:lpstr>Assessing nomothetic outcomes</vt:lpstr>
      <vt:lpstr>Evaluating nomothetic outcomes using reliable &amp; clinically significant change</vt:lpstr>
      <vt:lpstr>What do you need to include in your assignment?</vt:lpstr>
      <vt:lpstr>Deciding what software to use</vt:lpstr>
      <vt:lpstr>Quick intro to SCED software</vt:lpstr>
      <vt:lpstr>PowerPoint Presentation</vt:lpstr>
      <vt:lpstr>SCED Resource Pack</vt:lpstr>
      <vt:lpstr>Practical task – have a go at SCED analysis</vt:lpstr>
      <vt:lpstr>Feedback your findings</vt:lpstr>
      <vt:lpstr>Feedback</vt:lpstr>
      <vt:lpstr>References</vt:lpstr>
    </vt:vector>
  </TitlesOfParts>
  <Company>University of Sheffield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Single case methods: Clinical researchers and accountable practitioners.</dc:title>
  <dc:creator>Graham Turpin</dc:creator>
  <cp:keywords/>
  <cp:lastModifiedBy>Chris Gaskell</cp:lastModifiedBy>
  <cp:revision>102</cp:revision>
  <cp:lastPrinted>2004-04-30T09:50:28Z</cp:lastPrinted>
  <dcterms:created xsi:type="dcterms:W3CDTF">2010-07-05T12:14:29Z</dcterms:created>
  <dcterms:modified xsi:type="dcterms:W3CDTF">2021-08-05T19:04:39Z</dcterms:modified>
</cp:coreProperties>
</file>